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1278" r:id="rId2"/>
    <p:sldId id="1281" r:id="rId3"/>
    <p:sldId id="1265" r:id="rId4"/>
    <p:sldId id="1275" r:id="rId5"/>
    <p:sldId id="1277" r:id="rId6"/>
    <p:sldId id="1285" r:id="rId7"/>
    <p:sldId id="1286" r:id="rId8"/>
    <p:sldId id="1284" r:id="rId9"/>
    <p:sldId id="1290" r:id="rId10"/>
    <p:sldId id="1291" r:id="rId11"/>
    <p:sldId id="1292" r:id="rId12"/>
    <p:sldId id="1288" r:id="rId13"/>
    <p:sldId id="1283" r:id="rId14"/>
    <p:sldId id="1289" r:id="rId15"/>
    <p:sldId id="1282" r:id="rId16"/>
    <p:sldId id="128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41F3-AC4B-4972-AFA2-3EF4DD88E9E8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F91E-7361-444C-B823-9E41B1202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4017-A235-449E-A375-A248D0C1ADF9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FD84-94BC-4CF3-AE32-9B1354E14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EA08-922C-48E4-9DAA-A47FCF6C6A61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26D9-BD37-431A-9817-0B4C1BF26CB2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BC24-C307-4C06-BC76-1B1B6D8828C9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A6DA-F297-4973-AACE-9968CC23BE9A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6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8101-200B-44C7-BE6A-46655B474DC6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4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8C-2AD0-413A-8BD1-625509F2FC9B}" type="datetime1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72A-3BAB-4877-BC0B-6753F0860C6E}" type="datetime1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4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E5E-8696-46B9-B9FE-C58DAE77E520}" type="datetime1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BD58-14A2-4FC8-AF01-DF505859C505}" type="datetime1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9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FA2-1FBA-466B-8BE5-902FE8372E31}" type="datetime1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4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A50-1487-44CE-8DCB-FA80AA9440AE}" type="datetime1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2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4FD3-6444-43AB-97E7-947C85F83A51}" type="datetime1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FFAA4-DBB5-46FF-A97A-5E3AB1AC8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/>
          <a:stretch/>
        </p:blipFill>
        <p:spPr>
          <a:xfrm rot="5400000">
            <a:off x="-164102" y="194384"/>
            <a:ext cx="6878481" cy="6478975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человек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A7D525EA-7E42-49F4-8CA2-166002342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5" r="30745"/>
          <a:stretch/>
        </p:blipFill>
        <p:spPr>
          <a:xfrm>
            <a:off x="6478975" y="0"/>
            <a:ext cx="266429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B33CB-7668-4236-9A98-06FFF9808857}"/>
              </a:ext>
            </a:extLst>
          </p:cNvPr>
          <p:cNvSpPr txBox="1"/>
          <p:nvPr/>
        </p:nvSpPr>
        <p:spPr>
          <a:xfrm>
            <a:off x="467544" y="2086977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Экономическая экспертиза </a:t>
            </a:r>
            <a:b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уголовных делах и </a:t>
            </a:r>
          </a:p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делах по субсидиарной ответственности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3464EF-3F7B-4145-BD4A-099B46B56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80"/>
            <a:ext cx="1080120" cy="1187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2844B-FB17-4DBE-843A-105873EBDD70}"/>
              </a:ext>
            </a:extLst>
          </p:cNvPr>
          <p:cNvSpPr txBox="1"/>
          <p:nvPr/>
        </p:nvSpPr>
        <p:spPr>
          <a:xfrm>
            <a:off x="3131840" y="4520733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В.И. Лебединский </a:t>
            </a:r>
          </a:p>
        </p:txBody>
      </p:sp>
    </p:spTree>
    <p:extLst>
      <p:ext uri="{BB962C8B-B14F-4D97-AF65-F5344CB8AC3E}">
        <p14:creationId xmlns:p14="http://schemas.microsoft.com/office/powerpoint/2010/main" val="40829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10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45786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636385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Экспертиза при банкротстве</a:t>
            </a:r>
            <a:endParaRPr lang="ru-RU" sz="3300" kern="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D927F-4233-447F-B20A-37695D02FF17}"/>
              </a:ext>
            </a:extLst>
          </p:cNvPr>
          <p:cNvSpPr txBox="1"/>
          <p:nvPr/>
        </p:nvSpPr>
        <p:spPr>
          <a:xfrm>
            <a:off x="766641" y="2066932"/>
            <a:ext cx="7287216" cy="269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Привлечении КДЛ к субсидиарной ответственности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Сокрытие или искажение отчетности: (экспертиза отчетности, анализ сделок, причин банкротства)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Пропуск срока на подачу заявления о банкротстве (</a:t>
            </a:r>
            <a:r>
              <a:rPr lang="ru-RU" sz="2000" b="1" dirty="0">
                <a:cs typeface="Times New Roman" panose="02020603050405020304" pitchFamily="18" charset="0"/>
              </a:rPr>
              <a:t>определение даты объективного банкротства</a:t>
            </a:r>
            <a:r>
              <a:rPr lang="ru-RU" sz="2000" dirty="0"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Заключение или одобрение порочных сделок (экспертиза влияния сделки, рыночность условий)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11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45786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636385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Экспертиза в уголовных делах</a:t>
            </a:r>
            <a:endParaRPr lang="ru-RU" sz="3300" kern="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D927F-4233-447F-B20A-37695D02FF17}"/>
              </a:ext>
            </a:extLst>
          </p:cNvPr>
          <p:cNvSpPr txBox="1"/>
          <p:nvPr/>
        </p:nvSpPr>
        <p:spPr>
          <a:xfrm>
            <a:off x="766640" y="2066932"/>
            <a:ext cx="7837807" cy="319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Статья 159. Мошенничество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Статья 160. Присвоение или растрата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Статья 196. Преднамеренное банкротство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Статья 199. Уклонение от уплаты налогов, сборов, подлежащих уплате организацией, и (или) страховых взносов, подлежащих уплате организацией - плательщиком страховых взносов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Статья 201. Злоупотребление полномочиями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12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45786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636385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Отличие </a:t>
            </a:r>
          </a:p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цен сделок от рыночных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D927F-4233-447F-B20A-37695D02FF17}"/>
              </a:ext>
            </a:extLst>
          </p:cNvPr>
          <p:cNvSpPr txBox="1"/>
          <p:nvPr/>
        </p:nvSpPr>
        <p:spPr>
          <a:xfrm>
            <a:off x="636385" y="1795455"/>
            <a:ext cx="8604448" cy="2864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Оспаривание подозрительных сделок должника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Налоговые споры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Убытки, оспаривание сделок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Ущерб в уголовных делах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Методические разъяснения по исследованию </a:t>
            </a:r>
            <a:r>
              <a:rPr lang="ru-RU" sz="2000" b="1" dirty="0">
                <a:cs typeface="Times New Roman" panose="02020603050405020304" pitchFamily="18" charset="0"/>
              </a:rPr>
              <a:t>интервала/уровня рыночных цен</a:t>
            </a:r>
            <a:r>
              <a:rPr lang="ru-RU" sz="2000" dirty="0">
                <a:cs typeface="Times New Roman" panose="02020603050405020304" pitchFamily="18" charset="0"/>
              </a:rPr>
              <a:t> Ассоциации СРОО «ЭС» МР–2/20 от 13.05.2020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A1998-1B0C-4606-A167-B0DFAED6085C}"/>
              </a:ext>
            </a:extLst>
          </p:cNvPr>
          <p:cNvSpPr txBox="1"/>
          <p:nvPr/>
        </p:nvSpPr>
        <p:spPr>
          <a:xfrm>
            <a:off x="693901" y="4386462"/>
            <a:ext cx="8229638" cy="153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i="1" dirty="0">
                <a:cs typeface="Times New Roman" panose="02020603050405020304" pitchFamily="18" charset="0"/>
              </a:rPr>
              <a:t>Квалификация определяется из </a:t>
            </a:r>
            <a:r>
              <a:rPr lang="ru-RU" sz="1400" i="1" u="sng" dirty="0">
                <a:cs typeface="Times New Roman" panose="02020603050405020304" pitchFamily="18" charset="0"/>
              </a:rPr>
              <a:t>конкретных характеристик </a:t>
            </a:r>
            <a:r>
              <a:rPr lang="ru-RU" sz="1400" i="1" dirty="0">
                <a:cs typeface="Times New Roman" panose="02020603050405020304" pitchFamily="18" charset="0"/>
              </a:rPr>
              <a:t>сделки и отчуждаемого имущества (его количества, ликвидности, периода экспозиции и т.п.). Кроме % отклонение необходимо учитывать </a:t>
            </a:r>
            <a:r>
              <a:rPr lang="ru-RU" sz="1400" i="1" u="sng" dirty="0">
                <a:cs typeface="Times New Roman" panose="02020603050405020304" pitchFamily="18" charset="0"/>
              </a:rPr>
              <a:t>технические параметры, состояние и функциональные свойства объекта </a:t>
            </a:r>
            <a:r>
              <a:rPr lang="ru-RU" sz="1400" i="1" dirty="0">
                <a:cs typeface="Times New Roman" panose="02020603050405020304" pitchFamily="18" charset="0"/>
              </a:rPr>
              <a:t>из которых для общества </a:t>
            </a:r>
            <a:r>
              <a:rPr lang="ru-RU" sz="1400" i="1" u="sng" dirty="0">
                <a:cs typeface="Times New Roman" panose="02020603050405020304" pitchFamily="18" charset="0"/>
              </a:rPr>
              <a:t>очевидно</a:t>
            </a:r>
            <a:r>
              <a:rPr lang="ru-RU" sz="1400" i="1" dirty="0">
                <a:cs typeface="Times New Roman" panose="02020603050405020304" pitchFamily="18" charset="0"/>
              </a:rPr>
              <a:t> значительное занижение по сравнению с аналогами, </a:t>
            </a:r>
            <a:r>
              <a:rPr lang="ru-RU" sz="1400" i="1" u="sng" dirty="0">
                <a:cs typeface="Times New Roman" panose="02020603050405020304" pitchFamily="18" charset="0"/>
              </a:rPr>
              <a:t>явная невыгодность </a:t>
            </a:r>
            <a:r>
              <a:rPr lang="ru-RU" sz="1400" i="1" dirty="0">
                <a:cs typeface="Times New Roman" panose="02020603050405020304" pitchFamily="18" charset="0"/>
              </a:rPr>
              <a:t>сделки и вызывающее у осмотрительного покупателя обоснованные подозрения</a:t>
            </a:r>
            <a:r>
              <a:rPr lang="ru-RU" dirty="0"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cs typeface="Times New Roman" panose="02020603050405020304" pitchFamily="18" charset="0"/>
              </a:rPr>
              <a:t>Определением судебной коллегии по экономическим спорам ВС РФ по делу № 305-ЭС17-11486 25.01.2018</a:t>
            </a:r>
          </a:p>
        </p:txBody>
      </p:sp>
    </p:spTree>
    <p:extLst>
      <p:ext uri="{BB962C8B-B14F-4D97-AF65-F5344CB8AC3E}">
        <p14:creationId xmlns:p14="http://schemas.microsoft.com/office/powerpoint/2010/main" val="42108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13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45786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636385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Налоговая </a:t>
            </a:r>
          </a:p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реконструкция (ВЭД)</a:t>
            </a:r>
            <a:endParaRPr lang="ru-RU" sz="3300" kern="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D927F-4233-447F-B20A-37695D02FF17}"/>
              </a:ext>
            </a:extLst>
          </p:cNvPr>
          <p:cNvSpPr txBox="1"/>
          <p:nvPr/>
        </p:nvSpPr>
        <p:spPr>
          <a:xfrm>
            <a:off x="636385" y="1698700"/>
            <a:ext cx="4007623" cy="299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Ситуация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технички-поставщики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 ГТД с низкими ценами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Проблемы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НДС и налог на прибыль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уголовное дело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цены по ГТД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7DC34-10D3-4BA1-BA43-58191E31FB3E}"/>
              </a:ext>
            </a:extLst>
          </p:cNvPr>
          <p:cNvSpPr txBox="1"/>
          <p:nvPr/>
        </p:nvSpPr>
        <p:spPr>
          <a:xfrm>
            <a:off x="4452386" y="1663699"/>
            <a:ext cx="4470611" cy="459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Методические сложности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нет цен производителей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тысячи позиций товаров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информация в прошлом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Решения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товары не из воздуха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запросы поставщиков (сложно)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цены российских оптовиков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розничные цены и надбавки (архивные данные и динамика цен)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CFD34-99F8-4554-ADE9-F29DB255CC22}"/>
              </a:ext>
            </a:extLst>
          </p:cNvPr>
          <p:cNvSpPr txBox="1"/>
          <p:nvPr/>
        </p:nvSpPr>
        <p:spPr>
          <a:xfrm>
            <a:off x="617918" y="5796213"/>
            <a:ext cx="83283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Может быть наоборот – претензия: заниженные цены реализации (</a:t>
            </a:r>
            <a:r>
              <a:rPr lang="ru-RU" dirty="0" err="1">
                <a:cs typeface="Times New Roman" panose="02020603050405020304" pitchFamily="18" charset="0"/>
              </a:rPr>
              <a:t>Тольяттиазот</a:t>
            </a:r>
            <a:r>
              <a:rPr lang="ru-RU" dirty="0"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447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14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45786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636385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Налоговая </a:t>
            </a:r>
          </a:p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реконструкция («стройка»)</a:t>
            </a:r>
            <a:endParaRPr lang="ru-RU" sz="3300" kern="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D927F-4233-447F-B20A-37695D02FF17}"/>
              </a:ext>
            </a:extLst>
          </p:cNvPr>
          <p:cNvSpPr txBox="1"/>
          <p:nvPr/>
        </p:nvSpPr>
        <p:spPr>
          <a:xfrm>
            <a:off x="766641" y="2166798"/>
            <a:ext cx="4141618" cy="299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Ситуация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технички-поставщики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зависимые поставщики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завышенные цены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Проблемы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НДС и налог на прибыль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уголовное дело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B85A3-3C64-4B74-A7F1-0526222A4328}"/>
              </a:ext>
            </a:extLst>
          </p:cNvPr>
          <p:cNvSpPr txBox="1"/>
          <p:nvPr/>
        </p:nvSpPr>
        <p:spPr>
          <a:xfrm>
            <a:off x="4816845" y="2164496"/>
            <a:ext cx="4141618" cy="246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cs typeface="Times New Roman" panose="02020603050405020304" pitchFamily="18" charset="0"/>
              </a:rPr>
              <a:t>Решения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доказывание независимости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доказывание ведения деятельности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расчет рыночной стоимости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пересчет налогов</a:t>
            </a:r>
          </a:p>
        </p:txBody>
      </p:sp>
    </p:spTree>
    <p:extLst>
      <p:ext uri="{BB962C8B-B14F-4D97-AF65-F5344CB8AC3E}">
        <p14:creationId xmlns:p14="http://schemas.microsoft.com/office/powerpoint/2010/main" val="23704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15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42" y="146755"/>
            <a:ext cx="1098688" cy="886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447243-51EB-10BD-D339-EB2CADB2F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r="1176"/>
          <a:stretch/>
        </p:blipFill>
        <p:spPr>
          <a:xfrm>
            <a:off x="-1" y="961418"/>
            <a:ext cx="9154619" cy="50598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30E392-189A-5254-88EB-EFA7A5CF7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544" y="2097722"/>
            <a:ext cx="2684557" cy="26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FFAA4-DBB5-46FF-A97A-5E3AB1AC8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/>
          <a:stretch/>
        </p:blipFill>
        <p:spPr>
          <a:xfrm rot="5400000">
            <a:off x="4318859" y="2057507"/>
            <a:ext cx="6878481" cy="2771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B33CB-7668-4236-9A98-06FFF9808857}"/>
              </a:ext>
            </a:extLst>
          </p:cNvPr>
          <p:cNvSpPr txBox="1"/>
          <p:nvPr/>
        </p:nvSpPr>
        <p:spPr>
          <a:xfrm>
            <a:off x="611559" y="188640"/>
            <a:ext cx="5184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60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Владимир Лебединский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FF781-53D9-489B-B42D-DB4A7C559167}"/>
              </a:ext>
            </a:extLst>
          </p:cNvPr>
          <p:cNvSpPr txBox="1"/>
          <p:nvPr/>
        </p:nvSpPr>
        <p:spPr>
          <a:xfrm>
            <a:off x="611559" y="908720"/>
            <a:ext cx="55446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Заместитель Председателя Правления Союза судебных экспертов «Экспертный совет»</a:t>
            </a:r>
          </a:p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Первый вице-президент, </a:t>
            </a:r>
          </a:p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Председатель Экспертного совета Ассоциации «СРОО «Экспертный совет»</a:t>
            </a:r>
          </a:p>
          <a:p>
            <a:endParaRPr lang="ru-RU" sz="2000" kern="2000" spc="50" dirty="0">
              <a:solidFill>
                <a:srgbClr val="356087"/>
              </a:solidFill>
              <a:latin typeface="YADK36X0n78 0"/>
            </a:endParaRPr>
          </a:p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Кафедра «Экономические и правовые экспертизы» РЭУ им. Г.В. Плеханова </a:t>
            </a:r>
          </a:p>
          <a:p>
            <a:endParaRPr lang="ru-RU" sz="2000" kern="2000" spc="50" dirty="0">
              <a:solidFill>
                <a:srgbClr val="356087"/>
              </a:solidFill>
              <a:latin typeface="YADK36X0n78 0"/>
            </a:endParaRPr>
          </a:p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http://srosovet.ru/</a:t>
            </a:r>
          </a:p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http://sudsovet.ru/</a:t>
            </a:r>
          </a:p>
          <a:p>
            <a:endParaRPr lang="ru-RU" sz="2000" kern="2000" spc="50" dirty="0">
              <a:solidFill>
                <a:srgbClr val="356087"/>
              </a:solidFill>
              <a:latin typeface="YADK36X0n78 0"/>
            </a:endParaRPr>
          </a:p>
          <a:p>
            <a:r>
              <a:rPr lang="ru-RU" sz="2000" kern="2000" spc="50" dirty="0">
                <a:solidFill>
                  <a:srgbClr val="356087"/>
                </a:solidFill>
                <a:latin typeface="YADK36X0n78 0"/>
              </a:rPr>
              <a:t>+7(800) 200-2950, +7(925) 507-9992</a:t>
            </a:r>
          </a:p>
          <a:p>
            <a:endParaRPr lang="ru-RU" sz="1900" i="1" kern="2000" spc="50" dirty="0">
              <a:solidFill>
                <a:srgbClr val="356087"/>
              </a:solidFill>
              <a:latin typeface="YADK36X0n78 0"/>
            </a:endParaRPr>
          </a:p>
          <a:p>
            <a:endParaRPr lang="ru-RU" sz="1900" kern="2000" spc="50" dirty="0">
              <a:solidFill>
                <a:srgbClr val="356087"/>
              </a:solidFill>
              <a:effectLst/>
              <a:latin typeface="YADK36X0n78 0"/>
            </a:endParaRPr>
          </a:p>
        </p:txBody>
      </p:sp>
      <p:pic>
        <p:nvPicPr>
          <p:cNvPr id="11" name="Рисунок 10" descr="Изображение выглядит как человек, мужчина, белый, мужской&#10;&#10;Автоматически созданное описание">
            <a:extLst>
              <a:ext uri="{FF2B5EF4-FFF2-40B4-BE49-F238E27FC236}">
                <a16:creationId xmlns:a16="http://schemas.microsoft.com/office/drawing/2014/main" id="{7F2050B8-DEF4-4696-9244-DCF0A4532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2218556" cy="2218556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6E5954CD-126B-4A2D-B6A0-93980A2A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16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D52C1-2D76-D683-A9AA-54E4BEA4F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3" y="2924944"/>
            <a:ext cx="2218555" cy="2197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E1354A-5FFA-BCAE-342C-6A7B0F9C6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54398"/>
            <a:ext cx="1098688" cy="8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FFAA4-DBB5-46FF-A97A-5E3AB1AC8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/>
          <a:stretch/>
        </p:blipFill>
        <p:spPr>
          <a:xfrm rot="5400000">
            <a:off x="-164102" y="194384"/>
            <a:ext cx="6878481" cy="647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B33CB-7668-4236-9A98-06FFF9808857}"/>
              </a:ext>
            </a:extLst>
          </p:cNvPr>
          <p:cNvSpPr txBox="1"/>
          <p:nvPr/>
        </p:nvSpPr>
        <p:spPr>
          <a:xfrm>
            <a:off x="430822" y="309696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Инструменты </a:t>
            </a:r>
          </a:p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экспертной поддержки</a:t>
            </a:r>
          </a:p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юридической позиции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3464EF-3F7B-4145-BD4A-099B46B56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87886"/>
            <a:ext cx="1080120" cy="11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839D8-2911-4231-98DA-268FD949264A}"/>
              </a:ext>
            </a:extLst>
          </p:cNvPr>
          <p:cNvSpPr/>
          <p:nvPr/>
        </p:nvSpPr>
        <p:spPr>
          <a:xfrm>
            <a:off x="8545" y="615998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6385" y="576064"/>
            <a:ext cx="7417472" cy="1030751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ru-RU" sz="3300" b="1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Цели </a:t>
            </a:r>
            <a:br>
              <a:rPr lang="ru-RU" sz="3300" b="1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досудебной</a:t>
            </a:r>
            <a:r>
              <a:rPr lang="en-US" sz="3300" b="1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300" b="1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экспертизы </a:t>
            </a:r>
            <a:endParaRPr lang="ru-RU" sz="330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5172" y="1863288"/>
            <a:ext cx="8191822" cy="4683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000" b="1" dirty="0">
              <a:solidFill>
                <a:srgbClr val="FF0000"/>
              </a:solidFill>
              <a:latin typeface="Calibri" panose="020F0502020204030204"/>
              <a:ea typeface="+mj-ea"/>
              <a:cs typeface="+mj-cs"/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b="1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Критерии выбора инструментов: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активность оппонента, вид спора, наличие бюджета, задачи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3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06" y="383022"/>
            <a:ext cx="1098688" cy="88697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илка&#10;&#10;Автоматически созданное описание">
            <a:extLst>
              <a:ext uri="{FF2B5EF4-FFF2-40B4-BE49-F238E27FC236}">
                <a16:creationId xmlns:a16="http://schemas.microsoft.com/office/drawing/2014/main" id="{55A40F02-5D07-4D93-BDC3-12E9B0F19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3" y="2049000"/>
            <a:ext cx="4140000" cy="27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1F0D08-C2D3-D2CE-92FC-3CE6B606A2C9}"/>
              </a:ext>
            </a:extLst>
          </p:cNvPr>
          <p:cNvSpPr txBox="1"/>
          <p:nvPr/>
        </p:nvSpPr>
        <p:spPr>
          <a:xfrm>
            <a:off x="4861414" y="1962441"/>
            <a:ext cx="4282586" cy="2959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определиться с позицией 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(объективизация и </a:t>
            </a:r>
            <a:r>
              <a:rPr lang="ru-RU" sz="18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краштест</a:t>
            </a: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выиграть без судебной экспертизы (время, деньги, риски)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нейтрализовать доказательства оппонента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обеспечить объем доказательств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получить документы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8F240-2A4A-4520-B9D4-8343FEE3A96E}"/>
              </a:ext>
            </a:extLst>
          </p:cNvPr>
          <p:cNvSpPr/>
          <p:nvPr/>
        </p:nvSpPr>
        <p:spPr>
          <a:xfrm>
            <a:off x="0" y="6179898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563" y="531353"/>
            <a:ext cx="7865800" cy="1030751"/>
          </a:xfrm>
        </p:spPr>
        <p:txBody>
          <a:bodyPr>
            <a:normAutofit fontScale="90000"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Досудебные </a:t>
            </a:r>
            <a:b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инструменты поддержки</a:t>
            </a:r>
            <a:endParaRPr lang="ru-RU" sz="3300" dirty="0">
              <a:solidFill>
                <a:srgbClr val="E752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412776"/>
            <a:ext cx="819182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4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02" y="305126"/>
            <a:ext cx="1098688" cy="886970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7ED6669-8BDA-4CC6-8B88-9EFD533F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7" y="1912951"/>
            <a:ext cx="4140000" cy="27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B922B8-1C81-875F-2E1C-5FB28AF38B36}"/>
              </a:ext>
            </a:extLst>
          </p:cNvPr>
          <p:cNvSpPr txBox="1"/>
          <p:nvPr/>
        </p:nvSpPr>
        <p:spPr>
          <a:xfrm>
            <a:off x="5000842" y="1899240"/>
            <a:ext cx="4143158" cy="266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досудебное заключение специалиста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отчет об оценке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положительная экспертиза СРО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положительная рецензия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b="1" dirty="0">
                <a:cs typeface="Times New Roman" panose="02020603050405020304" pitchFamily="18" charset="0"/>
              </a:rPr>
              <a:t>методическая позиция СРОО, ВУЗа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8749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5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36" y="262402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538904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Опровержение </a:t>
            </a:r>
          </a:p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позиции оппонента</a:t>
            </a:r>
            <a:endParaRPr lang="ru-RU" sz="3300" kern="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 descr="Изображение выглядит как внешний, темный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58B3DAE0-40D1-4485-9791-79B7005F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2" y="2037152"/>
            <a:ext cx="4140000" cy="27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E8DB28-4303-1380-E408-5BD6A1798316}"/>
              </a:ext>
            </a:extLst>
          </p:cNvPr>
          <p:cNvSpPr txBox="1"/>
          <p:nvPr/>
        </p:nvSpPr>
        <p:spPr>
          <a:xfrm>
            <a:off x="4908052" y="2135005"/>
            <a:ext cx="4355976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методическая позиция СРОО, ВУЗа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отрицательная экспертиза СРО на отчет об оценке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рецензия на отчет об оценке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рецензия на заключение специалиста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жалоба в ДК СРО на отчет об оценке</a:t>
            </a:r>
          </a:p>
        </p:txBody>
      </p:sp>
    </p:spTree>
    <p:extLst>
      <p:ext uri="{BB962C8B-B14F-4D97-AF65-F5344CB8AC3E}">
        <p14:creationId xmlns:p14="http://schemas.microsoft.com/office/powerpoint/2010/main" val="27108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14DED0-D443-433D-94A0-7ADE71563A0C}"/>
              </a:ext>
            </a:extLst>
          </p:cNvPr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819182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6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36" y="262402"/>
            <a:ext cx="1098688" cy="886970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40909C3C-79BD-4684-9783-E742BA267911}"/>
              </a:ext>
            </a:extLst>
          </p:cNvPr>
          <p:cNvSpPr txBox="1">
            <a:spLocks/>
          </p:cNvSpPr>
          <p:nvPr/>
        </p:nvSpPr>
        <p:spPr bwMode="auto">
          <a:xfrm>
            <a:off x="538904" y="576064"/>
            <a:ext cx="7417472" cy="10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Решения по  </a:t>
            </a:r>
          </a:p>
          <a:p>
            <a:pPr algn="l">
              <a:spcBef>
                <a:spcPts val="0"/>
              </a:spcBef>
            </a:pPr>
            <a:r>
              <a:rPr lang="ru-RU" sz="3300" b="1" kern="0" dirty="0">
                <a:solidFill>
                  <a:srgbClr val="DC51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внесудебным заключениям</a:t>
            </a:r>
            <a:endParaRPr lang="ru-RU" sz="3300" kern="0" dirty="0">
              <a:solidFill>
                <a:srgbClr val="DC51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8DB28-4303-1380-E408-5BD6A1798316}"/>
              </a:ext>
            </a:extLst>
          </p:cNvPr>
          <p:cNvSpPr txBox="1"/>
          <p:nvPr/>
        </p:nvSpPr>
        <p:spPr>
          <a:xfrm>
            <a:off x="4908052" y="2135005"/>
            <a:ext cx="4355976" cy="266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использование некоммерческих организаций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предупреждение адвокатом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предупреждение руководителем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декларация специалиста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экспертиза, назначенная нотариуса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закрепление в суде или на следствии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306178-7E14-458C-A5D5-B6558DDBC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1" y="2037152"/>
            <a:ext cx="4393299" cy="25439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19042C-1716-455B-96FE-E43DED341D90}"/>
              </a:ext>
            </a:extLst>
          </p:cNvPr>
          <p:cNvSpPr txBox="1"/>
          <p:nvPr/>
        </p:nvSpPr>
        <p:spPr>
          <a:xfrm>
            <a:off x="319140" y="4990337"/>
            <a:ext cx="8505720" cy="106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dirty="0">
                <a:cs typeface="Times New Roman" panose="02020603050405020304" pitchFamily="18" charset="0"/>
              </a:rPr>
              <a:t>Определение судебной коллегии по экономическим спорам ВС РФ по делу № 305-ЭС17-11486 25.01.2018: </a:t>
            </a:r>
            <a:r>
              <a:rPr lang="ru-RU" sz="1400" i="1" dirty="0">
                <a:cs typeface="Times New Roman" panose="02020603050405020304" pitchFamily="18" charset="0"/>
              </a:rPr>
              <a:t>рецензия: допустимое доказательство; фактически представляет собой мотивированное объяснение стороны относительно дефектов судебной экспертизы; требования к ее оформлению законом не установлены; должно оцениваться судом наряду с другими письменными доказательствами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5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8F240-2A4A-4520-B9D4-8343FEE3A96E}"/>
              </a:ext>
            </a:extLst>
          </p:cNvPr>
          <p:cNvSpPr/>
          <p:nvPr/>
        </p:nvSpPr>
        <p:spPr>
          <a:xfrm>
            <a:off x="0" y="6179898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563" y="531353"/>
            <a:ext cx="7865800" cy="1030751"/>
          </a:xfrm>
        </p:spPr>
        <p:txBody>
          <a:bodyPr>
            <a:normAutofit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Судебная стадия</a:t>
            </a:r>
            <a:endParaRPr lang="ru-RU" sz="3300" dirty="0">
              <a:solidFill>
                <a:srgbClr val="E752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412776"/>
            <a:ext cx="819182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7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22339"/>
            <a:ext cx="1098688" cy="886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2041E-4214-45F8-BBAD-B72C4B9F772C}"/>
              </a:ext>
            </a:extLst>
          </p:cNvPr>
          <p:cNvSpPr txBox="1"/>
          <p:nvPr/>
        </p:nvSpPr>
        <p:spPr>
          <a:xfrm>
            <a:off x="5000843" y="1988789"/>
            <a:ext cx="3945390" cy="27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постановка вопросов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выбор и отвод эксперта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ru-RU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рецензия на заключение эксперта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методическая позиция СРОО, ВУЗа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b="1" dirty="0">
                <a:cs typeface="Times New Roman" panose="02020603050405020304" pitchFamily="18" charset="0"/>
              </a:rPr>
              <a:t>опрос судебного эксперта с привлечением специалиста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5EB7BB-0A2E-4194-ACB4-D6A169BF5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2" y="1998073"/>
            <a:ext cx="4151351" cy="2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8F240-2A4A-4520-B9D4-8343FEE3A96E}"/>
              </a:ext>
            </a:extLst>
          </p:cNvPr>
          <p:cNvSpPr/>
          <p:nvPr/>
        </p:nvSpPr>
        <p:spPr>
          <a:xfrm>
            <a:off x="0" y="6179898"/>
            <a:ext cx="9144000" cy="692696"/>
          </a:xfrm>
          <a:prstGeom prst="rect">
            <a:avLst/>
          </a:prstGeom>
          <a:solidFill>
            <a:srgbClr val="2F89B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0" y="22348"/>
            <a:ext cx="9144000" cy="867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563" y="531353"/>
            <a:ext cx="7865800" cy="1030751"/>
          </a:xfrm>
        </p:spPr>
        <p:txBody>
          <a:bodyPr>
            <a:normAutofit fontScale="90000"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Специфика </a:t>
            </a:r>
            <a:b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b="1" dirty="0">
                <a:solidFill>
                  <a:srgbClr val="E752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уголовного процесса</a:t>
            </a:r>
            <a:endParaRPr lang="ru-RU" sz="3300" dirty="0">
              <a:solidFill>
                <a:srgbClr val="E752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412776"/>
            <a:ext cx="819182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900" b="1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F961CAAE-F781-408C-B845-D5C45CC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>
                <a:defRPr/>
              </a:pPr>
              <a:t>8</a:t>
            </a:fld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23A8B3-B9D3-4DAF-89E5-1EBC7EE26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44" y="322339"/>
            <a:ext cx="1098688" cy="886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2041E-4214-45F8-BBAD-B72C4B9F772C}"/>
              </a:ext>
            </a:extLst>
          </p:cNvPr>
          <p:cNvSpPr txBox="1"/>
          <p:nvPr/>
        </p:nvSpPr>
        <p:spPr>
          <a:xfrm>
            <a:off x="5000842" y="2011638"/>
            <a:ext cx="4355976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Стадия следствия: нужно ли представлять заключения специалиста?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Специалист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dirty="0">
                <a:cs typeface="Times New Roman" panose="02020603050405020304" pitchFamily="18" charset="0"/>
              </a:rPr>
              <a:t>Допрос эксперта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590362-F596-42E8-B91D-F29F6AA05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6" y="2071109"/>
            <a:ext cx="4447406" cy="29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FFAA4-DBB5-46FF-A97A-5E3AB1AC8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/>
          <a:stretch/>
        </p:blipFill>
        <p:spPr>
          <a:xfrm rot="5400000">
            <a:off x="-164102" y="194384"/>
            <a:ext cx="6878481" cy="6478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B33CB-7668-4236-9A98-06FFF9808857}"/>
              </a:ext>
            </a:extLst>
          </p:cNvPr>
          <p:cNvSpPr txBox="1"/>
          <p:nvPr/>
        </p:nvSpPr>
        <p:spPr>
          <a:xfrm>
            <a:off x="430822" y="309696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Отдельные направления </a:t>
            </a:r>
          </a:p>
          <a:p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кейсы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3464EF-3F7B-4145-BD4A-099B46B56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87886"/>
            <a:ext cx="1080120" cy="11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8404</TotalTime>
  <Words>617</Words>
  <Application>Microsoft Office PowerPoint</Application>
  <PresentationFormat>Экран (4:3)</PresentationFormat>
  <Paragraphs>223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YADK36X0n78 0</vt:lpstr>
      <vt:lpstr>Тема Office</vt:lpstr>
      <vt:lpstr>Презентация PowerPoint</vt:lpstr>
      <vt:lpstr>Презентация PowerPoint</vt:lpstr>
      <vt:lpstr>Цели  досудебной экспертизы </vt:lpstr>
      <vt:lpstr>Досудебные  инструменты поддержки</vt:lpstr>
      <vt:lpstr>Презентация PowerPoint</vt:lpstr>
      <vt:lpstr>Презентация PowerPoint</vt:lpstr>
      <vt:lpstr>Судебная стадия</vt:lpstr>
      <vt:lpstr>Специфика  уголовного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в системе саморегулирования</dc:title>
  <dc:creator>1</dc:creator>
  <cp:lastModifiedBy>Лебединский ВИ</cp:lastModifiedBy>
  <cp:revision>311</cp:revision>
  <cp:lastPrinted>2012-06-28T15:39:41Z</cp:lastPrinted>
  <dcterms:created xsi:type="dcterms:W3CDTF">2011-04-20T12:27:46Z</dcterms:created>
  <dcterms:modified xsi:type="dcterms:W3CDTF">2022-05-26T17:23:45Z</dcterms:modified>
</cp:coreProperties>
</file>