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95" r:id="rId2"/>
    <p:sldId id="1390" r:id="rId3"/>
    <p:sldId id="1686" r:id="rId4"/>
    <p:sldId id="1683" r:id="rId5"/>
    <p:sldId id="1690" r:id="rId6"/>
    <p:sldId id="1684" r:id="rId7"/>
    <p:sldId id="1689" r:id="rId8"/>
    <p:sldId id="1688" r:id="rId9"/>
    <p:sldId id="1687" r:id="rId10"/>
  </p:sldIdLst>
  <p:sldSz cx="9144000" cy="6858000" type="screen4x3"/>
  <p:notesSz cx="7099300" cy="10223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a" initials="1" lastIdx="61" clrIdx="0"/>
  <p:cmAuthor id="1" name="Ильин МО" initials="ИМ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4B574"/>
    <a:srgbClr val="333399"/>
    <a:srgbClr val="FF5050"/>
    <a:srgbClr val="FF0000"/>
    <a:srgbClr val="3399FF"/>
    <a:srgbClr val="0066FF"/>
    <a:srgbClr val="339966"/>
    <a:srgbClr val="00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47" autoAdjust="0"/>
    <p:restoredTop sz="94579" autoAdjust="0"/>
  </p:normalViewPr>
  <p:slideViewPr>
    <p:cSldViewPr>
      <p:cViewPr varScale="1">
        <p:scale>
          <a:sx n="193" d="100"/>
          <a:sy n="193" d="100"/>
        </p:scale>
        <p:origin x="151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5C4C6794-D013-4EF5-AFAF-7CC8688113B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C037970B-F608-4EE3-A50F-EF6DC42D1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2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F3199-62D6-4BC8-A920-DE92AE772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DC11-F992-4A71-A5BE-34D36BC1F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1FFB-BE8F-470D-9B75-A02F91C7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660232" y="6349220"/>
            <a:ext cx="2392973" cy="33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87" tIns="44594" rIns="89187" bIns="44594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891861" eaLnBrk="1" hangingPunct="1">
              <a:defRPr/>
            </a:pPr>
            <a:fld id="{38F478B8-5712-402F-895D-A4571B91ED4F}" type="slidenum">
              <a:rPr lang="ru-RU" sz="16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pPr algn="r" defTabSz="891861" eaLnBrk="1" hangingPunct="1">
                <a:defRPr/>
              </a:pPr>
              <a:t>‹#›</a:t>
            </a:fld>
            <a:endParaRPr lang="ru-RU" sz="16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 userDrawn="1"/>
        </p:nvCxnSpPr>
        <p:spPr>
          <a:xfrm>
            <a:off x="899592" y="6525344"/>
            <a:ext cx="763284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35822" y="6525344"/>
            <a:ext cx="7624610" cy="32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84" b="0" kern="1200" dirty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Конференция «Новые методики судебных финансово-экономических экспертиз», 18-19.03.2022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84" b="0" kern="1200" dirty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Доклад Ильина Максима Олеговича «Принципы всесторонности и полноты исследования при производстве судебной оценочной экспертизы»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D4830C-5774-460C-A53D-0A8224C2FAC3}"/>
              </a:ext>
            </a:extLst>
          </p:cNvPr>
          <p:cNvSpPr/>
          <p:nvPr userDrawn="1"/>
        </p:nvSpPr>
        <p:spPr>
          <a:xfrm>
            <a:off x="579675" y="6642559"/>
            <a:ext cx="144016" cy="157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0EBB25-417B-4DF7-AE6B-A84DFC7046E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133" y="6361531"/>
            <a:ext cx="328555" cy="359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1E091A93-F625-47C6-A0AB-0AB050352F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041"/>
          <a:stretch/>
        </p:blipFill>
        <p:spPr bwMode="auto">
          <a:xfrm>
            <a:off x="149512" y="6377823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3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18E8-D67C-493D-97D2-B4CA21C16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28344-5389-4CE3-A1E2-5EAC7F909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D81C-4057-497E-83B2-80BB147E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2B6A-9634-4B79-81FD-E741B0BA3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08BA-5D30-493E-A491-9C46BBBB2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6CA7D-3397-4467-9BDB-DDFA3449D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5839-58B3-430F-8C28-3E1D084F0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2B363-E902-4561-96C8-9D0053844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739DFD-F524-4B04-B3A9-0F122877C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97295"/>
            <a:ext cx="8407329" cy="2143140"/>
          </a:xfrm>
        </p:spPr>
        <p:txBody>
          <a:bodyPr/>
          <a:lstStyle/>
          <a:p>
            <a:pPr algn="l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«ПРИНЦИПЫ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ВСЕСТОРОННОСТИ И ПОЛНОТЫ ИССЛЕДОВАНИЯ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ПРИ ПРОИЗВОДСТВЕ СУДЕБНОЙ ОЦЕНОЧНОЙ ЭКСПЕРТИЗЫ»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1004" y="6497960"/>
            <a:ext cx="6429420" cy="360040"/>
          </a:xfrm>
        </p:spPr>
        <p:txBody>
          <a:bodyPr/>
          <a:lstStyle/>
          <a:p>
            <a:pPr lvl="0" eaLnBrk="1" hangingPunct="1"/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Москва, 20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1D2E7D-2CF0-4E65-95E6-592DAC0AEE1A}"/>
              </a:ext>
            </a:extLst>
          </p:cNvPr>
          <p:cNvSpPr txBox="1"/>
          <p:nvPr/>
        </p:nvSpPr>
        <p:spPr>
          <a:xfrm>
            <a:off x="2278149" y="4356934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ИЛЬИН Максим Олегович</a:t>
            </a:r>
            <a:b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к.э.н. Исполнительный директор </a:t>
            </a:r>
            <a:endParaRPr lang="en-US" sz="1600" b="1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Ассоциации «СРОО «Экспертный совет»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4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9EFFD5BA-7178-47EB-86BB-9F19C8E1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51" y="59022"/>
            <a:ext cx="2774728" cy="8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A5E30F87-B206-4B68-B061-0E3AFAC4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35" y="917468"/>
            <a:ext cx="3240360" cy="49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</a:rPr>
              <a:t>Ассоциация «Саморегулируемая организация оценщиков «Экспертный</a:t>
            </a:r>
            <a:r>
              <a:rPr lang="ru-RU" sz="12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 совет»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E2A9A08-38D7-47CD-9B1C-2D779DB31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757" y="924204"/>
            <a:ext cx="19810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Союз судебных экспертов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«Экспертный совет»</a:t>
            </a:r>
            <a:endParaRPr lang="en-US" sz="12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1010902-85E2-4A8B-8421-32845F820679}"/>
              </a:ext>
            </a:extLst>
          </p:cNvPr>
          <p:cNvCxnSpPr/>
          <p:nvPr/>
        </p:nvCxnSpPr>
        <p:spPr>
          <a:xfrm flipV="1">
            <a:off x="0" y="1348477"/>
            <a:ext cx="9144000" cy="323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1BA2B-5775-45B9-B5EC-5933F8A91C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63650" r="5425" b="21786"/>
          <a:stretch/>
        </p:blipFill>
        <p:spPr>
          <a:xfrm>
            <a:off x="5796087" y="110756"/>
            <a:ext cx="3168351" cy="74485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7EAD3AC5-E7B4-45A5-B984-F2E3568203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t="37" r="5298" b="43084"/>
          <a:stretch/>
        </p:blipFill>
        <p:spPr>
          <a:xfrm>
            <a:off x="565941" y="3970301"/>
            <a:ext cx="1604725" cy="14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13323D1E-1261-4796-AB35-15A9ADED049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825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Методологическое обеспечение</a:t>
            </a:r>
          </a:p>
          <a:p>
            <a:pPr eaLnBrk="1" hangingPunct="1"/>
            <a:r>
              <a:rPr lang="ru-RU" sz="36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судебной экспертизы</a:t>
            </a: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530FF435-D891-4501-A92D-3B4A0ECF3265}"/>
              </a:ext>
            </a:extLst>
          </p:cNvPr>
          <p:cNvSpPr/>
          <p:nvPr/>
        </p:nvSpPr>
        <p:spPr>
          <a:xfrm>
            <a:off x="827584" y="1700808"/>
            <a:ext cx="4176464" cy="417646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088CACB-6665-4573-A72E-705D0862F7E1}"/>
              </a:ext>
            </a:extLst>
          </p:cNvPr>
          <p:cNvCxnSpPr>
            <a:cxnSpLocks/>
          </p:cNvCxnSpPr>
          <p:nvPr/>
        </p:nvCxnSpPr>
        <p:spPr>
          <a:xfrm flipH="1">
            <a:off x="1403648" y="4725144"/>
            <a:ext cx="3024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5969D48-0968-4E59-AB07-ED58C239B889}"/>
              </a:ext>
            </a:extLst>
          </p:cNvPr>
          <p:cNvCxnSpPr>
            <a:cxnSpLocks/>
          </p:cNvCxnSpPr>
          <p:nvPr/>
        </p:nvCxnSpPr>
        <p:spPr>
          <a:xfrm flipH="1">
            <a:off x="2087724" y="3356992"/>
            <a:ext cx="16561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6BE91A-EBB8-4639-B11A-45C7D2C537CC}"/>
              </a:ext>
            </a:extLst>
          </p:cNvPr>
          <p:cNvSpPr txBox="1"/>
          <p:nvPr/>
        </p:nvSpPr>
        <p:spPr>
          <a:xfrm>
            <a:off x="2173354" y="507589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принципы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43E12-33A4-4166-82FF-5ECBB7AC5AFA}"/>
              </a:ext>
            </a:extLst>
          </p:cNvPr>
          <p:cNvSpPr txBox="1"/>
          <p:nvPr/>
        </p:nvSpPr>
        <p:spPr>
          <a:xfrm>
            <a:off x="2138077" y="395063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методы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A7C351-0DB4-4A27-A07B-9FB414070B84}"/>
              </a:ext>
            </a:extLst>
          </p:cNvPr>
          <p:cNvSpPr txBox="1"/>
          <p:nvPr/>
        </p:nvSpPr>
        <p:spPr>
          <a:xfrm>
            <a:off x="2087724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алгоритмы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A688B-5CBE-4CF7-B26E-ED91297ED31B}"/>
              </a:ext>
            </a:extLst>
          </p:cNvPr>
          <p:cNvSpPr txBox="1"/>
          <p:nvPr/>
        </p:nvSpPr>
        <p:spPr>
          <a:xfrm>
            <a:off x="5319524" y="4666491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rgbClr val="020C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законность, соблюдение прав и свобод …,</a:t>
            </a:r>
            <a:br>
              <a:rPr lang="ru-RU" sz="1200" b="0" i="0" dirty="0">
                <a:solidFill>
                  <a:srgbClr val="020C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0" i="0" dirty="0">
                <a:solidFill>
                  <a:srgbClr val="020C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 также независимости эксперта, объективность, всесторонность и полнота исследований, проводимых с использованием современных достижений науки и техники.</a:t>
            </a:r>
          </a:p>
          <a:p>
            <a:r>
              <a:rPr lang="ru-RU" sz="800" dirty="0">
                <a:solidFill>
                  <a:srgbClr val="020C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(ст. 4 Закона о судебно-экспертной деятельности)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E10955-0673-4108-BAC7-2FE3F8802C7B}"/>
              </a:ext>
            </a:extLst>
          </p:cNvPr>
          <p:cNvSpPr txBox="1"/>
          <p:nvPr/>
        </p:nvSpPr>
        <p:spPr>
          <a:xfrm>
            <a:off x="5292080" y="343399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rgbClr val="020C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затратный, сравнительный, доходный подходы</a:t>
            </a:r>
            <a:br>
              <a:rPr lang="ru-RU" sz="1200" b="0" i="0" dirty="0">
                <a:solidFill>
                  <a:srgbClr val="020C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0" i="0" dirty="0">
                <a:solidFill>
                  <a:srgbClr val="020C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 оценке,</a:t>
            </a:r>
          </a:p>
          <a:p>
            <a:r>
              <a:rPr lang="ru-RU" sz="1200" dirty="0">
                <a:solidFill>
                  <a:srgbClr val="020C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методы прямого </a:t>
            </a:r>
            <a:r>
              <a:rPr lang="en-US" sz="1200" dirty="0">
                <a:solidFill>
                  <a:srgbClr val="020C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200" dirty="0">
                <a:solidFill>
                  <a:srgbClr val="020C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косвенного сопоставления данных, горизонтального </a:t>
            </a:r>
            <a:r>
              <a:rPr lang="en-US" sz="1200" dirty="0">
                <a:solidFill>
                  <a:srgbClr val="020C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200" dirty="0">
                <a:solidFill>
                  <a:srgbClr val="020C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вертикального анализа факторов стоимости и т.д.</a:t>
            </a:r>
            <a:endParaRPr lang="ru-RU" sz="1200" b="0" i="0" dirty="0">
              <a:solidFill>
                <a:srgbClr val="020C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BA8636-3266-4C21-A1A6-96476E1C0D41}"/>
              </a:ext>
            </a:extLst>
          </p:cNvPr>
          <p:cNvSpPr txBox="1"/>
          <p:nvPr/>
        </p:nvSpPr>
        <p:spPr>
          <a:xfrm>
            <a:off x="5292080" y="2102713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rgbClr val="020C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конкретные последовательности действий</a:t>
            </a:r>
          </a:p>
          <a:p>
            <a:r>
              <a:rPr lang="ru-RU" sz="1200" b="0" i="0" dirty="0">
                <a:solidFill>
                  <a:srgbClr val="020C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учетом специфики параметров оценочной ситуации </a:t>
            </a:r>
            <a:r>
              <a:rPr lang="ru-RU" sz="1200" dirty="0">
                <a:solidFill>
                  <a:srgbClr val="020C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(параметров объекта оценки, рыночной конъюнктуры, информации и материалов)</a:t>
            </a:r>
            <a:endParaRPr lang="ru-RU" sz="1200" b="0" i="0" dirty="0">
              <a:solidFill>
                <a:srgbClr val="020C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9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13323D1E-1261-4796-AB35-15A9ADED049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8256"/>
            <a:ext cx="9144000" cy="11303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Глобальная методическая проблема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A8AF4-079B-4F72-A8F8-08F88128B68D}"/>
              </a:ext>
            </a:extLst>
          </p:cNvPr>
          <p:cNvSpPr txBox="1"/>
          <p:nvPr/>
        </p:nvSpPr>
        <p:spPr>
          <a:xfrm>
            <a:off x="971600" y="4695527"/>
            <a:ext cx="3744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Это приводит к большому количеству практических проблем, связанных с реализацией указанных принципов.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F1A6A-18DD-453F-ADA4-92A6131955B4}"/>
              </a:ext>
            </a:extLst>
          </p:cNvPr>
          <p:cNvSpPr txBox="1"/>
          <p:nvPr/>
        </p:nvSpPr>
        <p:spPr>
          <a:xfrm>
            <a:off x="5148064" y="4623519"/>
            <a:ext cx="32746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800" b="0" i="0" u="none" strike="noStrike" kern="1200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Проблема является глобальной и требует дискуссии </a:t>
            </a:r>
            <a:endParaRPr kumimoji="0" lang="en-US" sz="1800" b="0" i="0" u="none" strike="noStrike" kern="1200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/>
            <a:r>
              <a:rPr kumimoji="0" lang="ru-RU" sz="1800" b="0" i="0" u="none" strike="noStrike" kern="1200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 уровне всего судебного экспертного сообщества.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146F0-01AE-4BEA-865F-1F5D43A24637}"/>
              </a:ext>
            </a:extLst>
          </p:cNvPr>
          <p:cNvSpPr txBox="1"/>
          <p:nvPr/>
        </p:nvSpPr>
        <p:spPr>
          <a:xfrm>
            <a:off x="1043608" y="1198493"/>
            <a:ext cx="70567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200" b="1" i="0" u="none" strike="noStrike" kern="1200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Отсутствует единое понимание содержания принципов всесторонности и полноты исследования (</a:t>
            </a:r>
            <a:r>
              <a:rPr lang="ru-RU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ВиПИ</a:t>
            </a:r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200" b="1" i="0" u="none" strike="noStrike" kern="1200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судебной экспертизе.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4D07A-9266-4A87-AA31-F0CC0BD7B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1435" r="52487" b="60379"/>
          <a:stretch/>
        </p:blipFill>
        <p:spPr>
          <a:xfrm>
            <a:off x="1475656" y="2852937"/>
            <a:ext cx="2664296" cy="16985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8B6EB1-B10E-44B6-89C8-9950560BD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242271"/>
            <a:ext cx="877191" cy="8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0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D254EF2A-3537-4AC5-9056-F2D60A50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810" y="8752"/>
            <a:ext cx="939733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Аргументы в отношении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соблюдения </a:t>
            </a:r>
            <a:r>
              <a:rPr lang="en-US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нарушения принципов </a:t>
            </a:r>
            <a:r>
              <a:rPr lang="ru-RU" sz="36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ВиПИ</a:t>
            </a:r>
            <a:endParaRPr lang="ru-RU" sz="36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F065CA-F010-4815-9490-E50479E0DB47}"/>
              </a:ext>
            </a:extLst>
          </p:cNvPr>
          <p:cNvSpPr txBox="1"/>
          <p:nvPr/>
        </p:nvSpPr>
        <p:spPr>
          <a:xfrm>
            <a:off x="1907704" y="1762723"/>
            <a:ext cx="67327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порок исходных материалов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информации;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порок информации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материалов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собранных Экспертом;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порок реализованных расчетных моделей / умозаключений</a:t>
            </a:r>
          </a:p>
          <a:p>
            <a:pPr lvl="0" algn="just">
              <a:lnSpc>
                <a:spcPct val="150000"/>
              </a:lnSpc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демонстрация добросовестности Эксперта;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демонстрация соответствия сложившимся правилам делового оборота;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демонстрация несущественности замечания;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дополнительных пояснений (обоснования)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сути проведенного исследования.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A0BFF8-29F4-4351-BBC9-4A77EE03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17" y="4365104"/>
            <a:ext cx="1097951" cy="10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7E2E18-4B57-4F26-B96B-526F81E00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93" y="1700808"/>
            <a:ext cx="1080000" cy="108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057E27-421D-40D6-9984-CF83E5004A65}"/>
              </a:ext>
            </a:extLst>
          </p:cNvPr>
          <p:cNvSpPr/>
          <p:nvPr/>
        </p:nvSpPr>
        <p:spPr>
          <a:xfrm rot="1763107">
            <a:off x="1037462" y="4257092"/>
            <a:ext cx="81803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E6DDA5-815F-4D8A-AC80-81860460FADF}"/>
              </a:ext>
            </a:extLst>
          </p:cNvPr>
          <p:cNvSpPr/>
          <p:nvPr/>
        </p:nvSpPr>
        <p:spPr>
          <a:xfrm rot="19550321">
            <a:off x="241600" y="1654711"/>
            <a:ext cx="81803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04B69-279D-4757-A7A4-42D0C28B6CC8}"/>
              </a:ext>
            </a:extLst>
          </p:cNvPr>
          <p:cNvSpPr txBox="1"/>
          <p:nvPr/>
        </p:nvSpPr>
        <p:spPr>
          <a:xfrm>
            <a:off x="393624" y="2707211"/>
            <a:ext cx="1440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нарушение принципов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63FA2-0B9B-40E4-BE0A-4A6247BF7693}"/>
              </a:ext>
            </a:extLst>
          </p:cNvPr>
          <p:cNvSpPr txBox="1"/>
          <p:nvPr/>
        </p:nvSpPr>
        <p:spPr>
          <a:xfrm>
            <a:off x="379012" y="5373216"/>
            <a:ext cx="1440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>
                <a:solidFill>
                  <a:srgbClr val="24B57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соблюдение принципов</a:t>
            </a:r>
          </a:p>
        </p:txBody>
      </p:sp>
    </p:spTree>
    <p:extLst>
      <p:ext uri="{BB962C8B-B14F-4D97-AF65-F5344CB8AC3E}">
        <p14:creationId xmlns:p14="http://schemas.microsoft.com/office/powerpoint/2010/main" val="9315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525E5EB-1BC0-45C3-914C-9E87497958BA}"/>
              </a:ext>
            </a:extLst>
          </p:cNvPr>
          <p:cNvSpPr/>
          <p:nvPr/>
        </p:nvSpPr>
        <p:spPr>
          <a:xfrm>
            <a:off x="611560" y="1628800"/>
            <a:ext cx="7992888" cy="194421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3323D1E-1261-4796-AB35-15A9ADED049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8256"/>
            <a:ext cx="9144000" cy="11303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Отдельные вопросы реализации принципов </a:t>
            </a:r>
            <a:r>
              <a:rPr lang="ru-RU" sz="36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ВиПИ</a:t>
            </a:r>
            <a:r>
              <a:rPr lang="ru-RU" sz="36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 в оценочной экспертизе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C0C01-4AA3-42F6-93D9-F6E9D485215D}"/>
              </a:ext>
            </a:extLst>
          </p:cNvPr>
          <p:cNvSpPr txBox="1"/>
          <p:nvPr/>
        </p:nvSpPr>
        <p:spPr>
          <a:xfrm>
            <a:off x="1475656" y="234888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почему ограничился только этой информацией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материалами? (почему не собрал другие?)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почему сам собирал информацию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материалы?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84869E-1433-4C63-AAA4-6C8A6480C392}"/>
              </a:ext>
            </a:extLst>
          </p:cNvPr>
          <p:cNvSpPr txBox="1"/>
          <p:nvPr/>
        </p:nvSpPr>
        <p:spPr>
          <a:xfrm>
            <a:off x="1331640" y="18448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части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используемой в исследовании информации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материалов: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DA190-E64E-4763-994E-8409F9FF0D84}"/>
              </a:ext>
            </a:extLst>
          </p:cNvPr>
          <p:cNvSpPr txBox="1"/>
          <p:nvPr/>
        </p:nvSpPr>
        <p:spPr>
          <a:xfrm>
            <a:off x="1331640" y="485791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части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выводов по результатам исследования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категоричность выводов не соответствует параметрам оценочной ситуации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5BF0724-7CF8-46FB-89F2-0D3B4492D210}"/>
              </a:ext>
            </a:extLst>
          </p:cNvPr>
          <p:cNvSpPr/>
          <p:nvPr/>
        </p:nvSpPr>
        <p:spPr>
          <a:xfrm>
            <a:off x="611560" y="4484890"/>
            <a:ext cx="7992888" cy="139238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  <a:noFill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9158C-3AAF-4332-AFD3-678872763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t="19903" r="17612" b="21274"/>
          <a:stretch/>
        </p:blipFill>
        <p:spPr>
          <a:xfrm>
            <a:off x="6942191" y="2237929"/>
            <a:ext cx="145230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0225C-D19E-42B3-B993-D8C330FB3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57" t="8228" r="11337" b="6415"/>
          <a:stretch/>
        </p:blipFill>
        <p:spPr bwMode="auto">
          <a:xfrm rot="16200000">
            <a:off x="4877850" y="1890980"/>
            <a:ext cx="3780000" cy="26635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1FC14B-F760-4870-8D35-CCAD901F2E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8"/>
          <a:stretch/>
        </p:blipFill>
        <p:spPr bwMode="auto">
          <a:xfrm>
            <a:off x="1172562" y="1332734"/>
            <a:ext cx="2689733" cy="3780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254EF2A-3537-4AC5-9056-F2D60A50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922"/>
            <a:ext cx="9144000" cy="110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Научная новизна</a:t>
            </a:r>
            <a:r>
              <a:rPr lang="en-US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практическая значимость: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предложения по развитию законодательства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506C59-EC0A-4ADE-8B91-F67973EF8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24160"/>
            <a:ext cx="877381" cy="8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E282AA-3420-4F7C-86D8-0E71D53DF22F}"/>
              </a:ext>
            </a:extLst>
          </p:cNvPr>
          <p:cNvSpPr txBox="1"/>
          <p:nvPr/>
        </p:nvSpPr>
        <p:spPr>
          <a:xfrm>
            <a:off x="1992997" y="5386766"/>
            <a:ext cx="186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https://srosovet.ru/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press/news/031121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878E13C-8F17-48B9-A7C9-4A6983F7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40" y="5124160"/>
            <a:ext cx="877381" cy="8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1587D0-C3CF-4C00-ADC2-A1CAE36FF7CD}"/>
              </a:ext>
            </a:extLst>
          </p:cNvPr>
          <p:cNvSpPr txBox="1"/>
          <p:nvPr/>
        </p:nvSpPr>
        <p:spPr>
          <a:xfrm>
            <a:off x="6270621" y="5386766"/>
            <a:ext cx="204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https://srosovet.ru/press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/news/301121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3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5CAC14-F72D-4A05-8A22-07BECD95AFE4}"/>
              </a:ext>
            </a:extLst>
          </p:cNvPr>
          <p:cNvSpPr txBox="1"/>
          <p:nvPr/>
        </p:nvSpPr>
        <p:spPr>
          <a:xfrm>
            <a:off x="323528" y="1292503"/>
            <a:ext cx="4248472" cy="1926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Законодательство различает понятия: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в значении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«материалы дела, подлежащие исследованию (объекты исследования, сведения)»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в значении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«информация, необходимая для производства судебной экспертизы»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(далее – Информация для исследования).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97B67-2905-4538-8810-642991BDF517}"/>
              </a:ext>
            </a:extLst>
          </p:cNvPr>
          <p:cNvSpPr txBox="1"/>
          <p:nvPr/>
        </p:nvSpPr>
        <p:spPr>
          <a:xfrm>
            <a:off x="4860032" y="1292503"/>
            <a:ext cx="4067944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Эксперту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 запрещено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собирать Информацию для исследования.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A041B-2371-411B-BE1E-D42D949CA674}"/>
              </a:ext>
            </a:extLst>
          </p:cNvPr>
          <p:cNvSpPr txBox="1"/>
          <p:nvPr/>
        </p:nvSpPr>
        <p:spPr>
          <a:xfrm>
            <a:off x="4860032" y="3763560"/>
            <a:ext cx="4067944" cy="2617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сбора Информации для исследования зависит от конъюнктуры рынка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(сложившихся правил делового оборота). Например: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одних сегментах рынка принято, что продавцы раскрывают информацию в инициативном порядке – на ценниках, сайтах, в каталогах и 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других сегментах рынка ценовая информация не является закрытой, однако предоставляется по запросу, например,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виде коммерческих предложений, писем.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5EEE8-AF8B-4209-B449-A8ACF0AD42D0}"/>
              </a:ext>
            </a:extLst>
          </p:cNvPr>
          <p:cNvSpPr txBox="1"/>
          <p:nvPr/>
        </p:nvSpPr>
        <p:spPr>
          <a:xfrm>
            <a:off x="323528" y="3720528"/>
            <a:ext cx="4150146" cy="2156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Правовые аргументы:</a:t>
            </a:r>
          </a:p>
          <a:p>
            <a:pPr marL="285750" lvl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ст. 39 Закона о судебно-экспертной деятельности;</a:t>
            </a:r>
          </a:p>
          <a:p>
            <a:pPr marL="285750" lvl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для исследования –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неотъемлемой частью методики/процесса исследования;</a:t>
            </a:r>
          </a:p>
          <a:p>
            <a:pPr marL="285750" lvl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системное толкование законодательства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судебно-экспертной деятельности;</a:t>
            </a:r>
          </a:p>
          <a:p>
            <a:pPr marL="285750" lvl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судебная практика.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254EF2A-3537-4AC5-9056-F2D60A50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922"/>
            <a:ext cx="9144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 самостоятельный сбор информации судебным Экспертом</a:t>
            </a:r>
            <a:endParaRPr lang="ru-RU" sz="24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1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5B9167-D0A7-4268-91FE-26EB2C39A02B}"/>
              </a:ext>
            </a:extLst>
          </p:cNvPr>
          <p:cNvSpPr txBox="1"/>
          <p:nvPr/>
        </p:nvSpPr>
        <p:spPr>
          <a:xfrm>
            <a:off x="467544" y="1376823"/>
            <a:ext cx="360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Выводы Эксперта напрямую зависят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 объема и качества доступных ему материалов и информации.</a:t>
            </a:r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DDF35-E6B7-4AA5-9918-FABF9DFC4111}"/>
              </a:ext>
            </a:extLst>
          </p:cNvPr>
          <p:cNvSpPr txBox="1"/>
          <p:nvPr/>
        </p:nvSpPr>
        <p:spPr>
          <a:xfrm>
            <a:off x="4788024" y="1376823"/>
            <a:ext cx="39239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практике судебных экспертиз (всех видов)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массово встречаются выводы не только категорического характера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В судебной оценочной экспертизе в абсолютном большинстве случаев формулируются категорические выводы, даже при отсутствии для них оснований. 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BBB2E-91E2-490B-9396-FD5C52A259D5}"/>
              </a:ext>
            </a:extLst>
          </p:cNvPr>
          <p:cNvSpPr txBox="1"/>
          <p:nvPr/>
        </p:nvSpPr>
        <p:spPr>
          <a:xfrm>
            <a:off x="467544" y="3291636"/>
            <a:ext cx="374441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</a:rPr>
              <a:t>3. </a:t>
            </a:r>
            <a:r>
              <a:rPr lang="ru-RU" sz="1400" dirty="0">
                <a:latin typeface="Calibri" panose="020F0502020204030204" pitchFamily="34" charset="0"/>
              </a:rPr>
              <a:t>Основные виды выводов Эксперта: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категорический (безусловный),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условный,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альтернативный,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вероятностный;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не представляется возможным дать ответ,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экспертная инициатива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8D6666-BDE6-48BC-8A2E-2289BCFB2908}"/>
              </a:ext>
            </a:extLst>
          </p:cNvPr>
          <p:cNvSpPr txBox="1"/>
          <p:nvPr/>
        </p:nvSpPr>
        <p:spPr>
          <a:xfrm>
            <a:off x="4784188" y="3284984"/>
            <a:ext cx="38884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anose="020F0502020204030204" pitchFamily="34" charset="0"/>
              </a:rPr>
              <a:t>4. </a:t>
            </a:r>
            <a:r>
              <a:rPr lang="ru-RU" sz="1400" dirty="0">
                <a:latin typeface="Calibri" panose="020F0502020204030204" pitchFamily="34" charset="0"/>
              </a:rPr>
              <a:t>Выводы в судебной оценочной экспертизе имеют </a:t>
            </a:r>
            <a:r>
              <a:rPr lang="ru-RU" sz="1400" b="1" dirty="0">
                <a:latin typeface="Calibri" panose="020F0502020204030204" pitchFamily="34" charset="0"/>
              </a:rPr>
              <a:t>правовую специфику</a:t>
            </a:r>
            <a:r>
              <a:rPr lang="ru-RU" sz="1400" dirty="0">
                <a:latin typeface="Calibri" panose="020F0502020204030204" pitchFamily="34" charset="0"/>
              </a:rPr>
              <a:t>. Например: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категорический вывод – может быть в виде конкретного числа (величины стоимости) или в виде интервала;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принцип «вне всякого сомнения» для трансформации интервала;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возможность использования допущений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к категорическом (безусловном) выводе.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4B597-2AAF-40D8-8F80-89290CDBC40C}"/>
              </a:ext>
            </a:extLst>
          </p:cNvPr>
          <p:cNvSpPr txBox="1"/>
          <p:nvPr/>
        </p:nvSpPr>
        <p:spPr>
          <a:xfrm>
            <a:off x="467544" y="5642664"/>
            <a:ext cx="3672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anose="020F0502020204030204" pitchFamily="34" charset="0"/>
              </a:rPr>
              <a:t>5. </a:t>
            </a:r>
            <a:r>
              <a:rPr lang="ru-RU" sz="1400" dirty="0">
                <a:latin typeface="Calibri" panose="020F0502020204030204" pitchFamily="34" charset="0"/>
              </a:rPr>
              <a:t>Предложены примеры конкретных формулировок.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73129-F439-46CC-8FCD-00E0D425B6F7}"/>
              </a:ext>
            </a:extLst>
          </p:cNvPr>
          <p:cNvSpPr txBox="1"/>
          <p:nvPr/>
        </p:nvSpPr>
        <p:spPr>
          <a:xfrm>
            <a:off x="4788024" y="5642664"/>
            <a:ext cx="39239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anose="020F0502020204030204" pitchFamily="34" charset="0"/>
              </a:rPr>
              <a:t>6. </a:t>
            </a:r>
            <a:r>
              <a:rPr lang="ru-RU" sz="1400" dirty="0">
                <a:latin typeface="Calibri" panose="020F0502020204030204" pitchFamily="34" charset="0"/>
              </a:rPr>
              <a:t>Обзор </a:t>
            </a:r>
            <a:r>
              <a:rPr lang="en-US" sz="1400" dirty="0">
                <a:latin typeface="Calibri" panose="020F0502020204030204" pitchFamily="34" charset="0"/>
              </a:rPr>
              <a:t>/</a:t>
            </a:r>
            <a:r>
              <a:rPr lang="ru-RU" sz="1400" dirty="0">
                <a:latin typeface="Calibri" panose="020F0502020204030204" pitchFamily="34" charset="0"/>
              </a:rPr>
              <a:t> анализ судебной практики, сформированный в исследовании, представляет собой самостоятельную ценность.</a:t>
            </a:r>
            <a:endParaRPr lang="ru-RU" sz="14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254EF2A-3537-4AC5-9056-F2D60A50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922"/>
            <a:ext cx="9144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Научная новизна</a:t>
            </a:r>
            <a:r>
              <a:rPr lang="en-US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практическая значимость: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практика применения принципов </a:t>
            </a:r>
            <a:r>
              <a:rPr lang="ru-RU" sz="24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ВиПИ</a:t>
            </a:r>
            <a:r>
              <a:rPr lang="ru-RU" sz="24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вариативность выводов</a:t>
            </a:r>
          </a:p>
        </p:txBody>
      </p:sp>
    </p:spTree>
    <p:extLst>
      <p:ext uri="{BB962C8B-B14F-4D97-AF65-F5344CB8AC3E}">
        <p14:creationId xmlns:p14="http://schemas.microsoft.com/office/powerpoint/2010/main" val="359178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292E0D-32C9-444E-9DAB-6A132D926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700808"/>
            <a:ext cx="9073008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254EF2A-3537-4AC5-9056-F2D60A50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922"/>
            <a:ext cx="9144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Научная новизна</a:t>
            </a:r>
            <a:r>
              <a:rPr lang="en-US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3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практическая значимость: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практика применения принципов </a:t>
            </a:r>
            <a:r>
              <a:rPr lang="ru-RU" sz="24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ВиПИ</a:t>
            </a:r>
            <a:r>
              <a:rPr lang="ru-RU" sz="24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вариативность выводов</a:t>
            </a:r>
          </a:p>
        </p:txBody>
      </p:sp>
    </p:spTree>
    <p:extLst>
      <p:ext uri="{BB962C8B-B14F-4D97-AF65-F5344CB8AC3E}">
        <p14:creationId xmlns:p14="http://schemas.microsoft.com/office/powerpoint/2010/main" val="187697876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18304</TotalTime>
  <Words>680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Tahoma</vt:lpstr>
      <vt:lpstr>Оформление по умолчанию</vt:lpstr>
      <vt:lpstr>«ПРИНЦИПЫ ВСЕСТОРОННОСТИ И ПОЛНОТЫ ИССЛЕДОВАНИЯ ПРИ ПРОИЗВОДСТВЕ СУДЕБНОЙ ОЦЕНОЧНОЙ ЭКСПЕРТИЗЫ»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недвижимости</dc:title>
  <dc:creator>1</dc:creator>
  <cp:lastModifiedBy>1</cp:lastModifiedBy>
  <cp:revision>805</cp:revision>
  <dcterms:created xsi:type="dcterms:W3CDTF">2008-06-01T08:07:10Z</dcterms:created>
  <dcterms:modified xsi:type="dcterms:W3CDTF">2022-03-15T18:01:15Z</dcterms:modified>
</cp:coreProperties>
</file>