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91" r:id="rId2"/>
    <p:sldId id="378" r:id="rId3"/>
    <p:sldId id="379" r:id="rId4"/>
    <p:sldId id="372" r:id="rId5"/>
    <p:sldId id="388" r:id="rId6"/>
    <p:sldId id="390" r:id="rId7"/>
    <p:sldId id="376" r:id="rId8"/>
    <p:sldId id="377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9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60"/>
  </p:normalViewPr>
  <p:slideViewPr>
    <p:cSldViewPr>
      <p:cViewPr varScale="1">
        <p:scale>
          <a:sx n="108" d="100"/>
          <a:sy n="108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Лист1!$F$6:$F$11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1 полугодие 2021</c:v>
                </c:pt>
              </c:strCache>
            </c:strRef>
          </c:cat>
          <c:val>
            <c:numRef>
              <c:f>Лист1!$G$6:$G$11</c:f>
              <c:numCache>
                <c:formatCode>General</c:formatCode>
                <c:ptCount val="6"/>
                <c:pt idx="0">
                  <c:v>34</c:v>
                </c:pt>
                <c:pt idx="1">
                  <c:v>25</c:v>
                </c:pt>
                <c:pt idx="2">
                  <c:v>29</c:v>
                </c:pt>
                <c:pt idx="3">
                  <c:v>22</c:v>
                </c:pt>
                <c:pt idx="4">
                  <c:v>15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04-4029-A79A-C8C3EF0B20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831552"/>
        <c:axId val="73833472"/>
      </c:barChart>
      <c:catAx>
        <c:axId val="73831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3833472"/>
        <c:crosses val="autoZero"/>
        <c:auto val="1"/>
        <c:lblAlgn val="ctr"/>
        <c:lblOffset val="100"/>
        <c:noMultiLvlLbl val="0"/>
      </c:catAx>
      <c:valAx>
        <c:axId val="73833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831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D0017-FB28-4D77-8BE1-D98BB8651E57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E21D8-84C6-418F-98D1-5A24880E3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D8-84C6-418F-98D1-5A24880E3EE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D8-84C6-418F-98D1-5A24880E3EE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D8-84C6-418F-98D1-5A24880E3EE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D8-84C6-418F-98D1-5A24880E3EE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3C39-4033-4D2E-8DEA-A43449550FE8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6AC4-5CBB-4B58-BAE7-6E30C1DA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3C39-4033-4D2E-8DEA-A43449550FE8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6AC4-5CBB-4B58-BAE7-6E30C1DA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3C39-4033-4D2E-8DEA-A43449550FE8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6AC4-5CBB-4B58-BAE7-6E30C1DA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3C39-4033-4D2E-8DEA-A43449550FE8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6AC4-5CBB-4B58-BAE7-6E30C1DA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3C39-4033-4D2E-8DEA-A43449550FE8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6AC4-5CBB-4B58-BAE7-6E30C1DA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3C39-4033-4D2E-8DEA-A43449550FE8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6AC4-5CBB-4B58-BAE7-6E30C1DA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3C39-4033-4D2E-8DEA-A43449550FE8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6AC4-5CBB-4B58-BAE7-6E30C1DA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3C39-4033-4D2E-8DEA-A43449550FE8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6AC4-5CBB-4B58-BAE7-6E30C1DA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3C39-4033-4D2E-8DEA-A43449550FE8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6AC4-5CBB-4B58-BAE7-6E30C1DA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3C39-4033-4D2E-8DEA-A43449550FE8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6AC4-5CBB-4B58-BAE7-6E30C1DA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3C39-4033-4D2E-8DEA-A43449550FE8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6AC4-5CBB-4B58-BAE7-6E30C1DA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3C39-4033-4D2E-8DEA-A43449550FE8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76AC4-5CBB-4B58-BAE7-6E30C1DA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 txBox="1">
            <a:spLocks/>
          </p:cNvSpPr>
          <p:nvPr/>
        </p:nvSpPr>
        <p:spPr>
          <a:xfrm>
            <a:off x="309709" y="4458509"/>
            <a:ext cx="4869629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Калинкина Кира Евгеньевна</a:t>
            </a:r>
          </a:p>
        </p:txBody>
      </p:sp>
      <p:sp>
        <p:nvSpPr>
          <p:cNvPr id="15" name="Текст 4"/>
          <p:cNvSpPr txBox="1">
            <a:spLocks/>
          </p:cNvSpPr>
          <p:nvPr/>
        </p:nvSpPr>
        <p:spPr>
          <a:xfrm>
            <a:off x="323528" y="4797152"/>
            <a:ext cx="4869629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1773397"/>
            <a:ext cx="9144000" cy="181588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ПРОИЗВОДСТВО СУДЕБНОЙ</a:t>
            </a:r>
          </a:p>
          <a:p>
            <a:pPr indent="88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ФИНАНСОВО-ЭКОНОМИЧЕСКОЙ  ЭКСПЕРТИЗЫ </a:t>
            </a:r>
          </a:p>
          <a:p>
            <a:pPr indent="88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 УГОЛОВНЫМ ДЕЛАМ </a:t>
            </a:r>
          </a:p>
          <a:p>
            <a:pPr indent="88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  ПРЕДНАМЕРЕННОМ  БАНКРОТСТВЕ </a:t>
            </a:r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3707904" y="6309320"/>
            <a:ext cx="1944216" cy="426914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Москва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18-19.03.2022 г. </a:t>
            </a:r>
          </a:p>
        </p:txBody>
      </p:sp>
      <p:sp>
        <p:nvSpPr>
          <p:cNvPr id="14" name="Текст 4">
            <a:extLst>
              <a:ext uri="{FF2B5EF4-FFF2-40B4-BE49-F238E27FC236}">
                <a16:creationId xmlns:a16="http://schemas.microsoft.com/office/drawing/2014/main" id="{55B1F33F-0CB6-4824-8AA1-71A8BABB3EFE}"/>
              </a:ext>
            </a:extLst>
          </p:cNvPr>
          <p:cNvSpPr txBox="1">
            <a:spLocks/>
          </p:cNvSpPr>
          <p:nvPr/>
        </p:nvSpPr>
        <p:spPr>
          <a:xfrm>
            <a:off x="251520" y="374375"/>
            <a:ext cx="8496944" cy="6429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Конференция 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«Новые методики судебных финансово-экономических экспертиз»  </a:t>
            </a:r>
          </a:p>
        </p:txBody>
      </p:sp>
    </p:spTree>
    <p:extLst>
      <p:ext uri="{BB962C8B-B14F-4D97-AF65-F5344CB8AC3E}">
        <p14:creationId xmlns:p14="http://schemas.microsoft.com/office/powerpoint/2010/main" val="3540034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Проблемы и предложения по их решению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908720"/>
            <a:ext cx="9144000" cy="156966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indent="-514350"/>
            <a:r>
              <a:rPr lang="ru-RU" sz="3200" dirty="0">
                <a:solidFill>
                  <a:schemeClr val="bg1"/>
                </a:solidFill>
              </a:rPr>
              <a:t>2.  Коэффициентный метод анализа финансового состояния не всегда достоверно оценивает платежеспособность юридических лиц.</a:t>
            </a:r>
            <a:endParaRPr lang="ru-RU" sz="32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861048"/>
            <a:ext cx="9144000" cy="255454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indent="-514350"/>
            <a:r>
              <a:rPr lang="ru-RU" sz="3200" dirty="0">
                <a:solidFill>
                  <a:schemeClr val="bg1"/>
                </a:solidFill>
              </a:rPr>
              <a:t>     Важно установить для конкретного должника, исходя из условий его деятельности, репрезентативный набор финансовых коэффициентов, который будет учитывать специфику деятельности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851920" y="2780928"/>
            <a:ext cx="1152128" cy="79208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Проблемы и предложения по их решению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44000" cy="206210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indent="-514350"/>
            <a:r>
              <a:rPr lang="ru-RU" sz="3200" dirty="0">
                <a:solidFill>
                  <a:schemeClr val="bg1"/>
                </a:solidFill>
              </a:rPr>
              <a:t>3.  Сравнение с нормативными и отраслевыми значениями коэффициентов всегда будет характеризоваться высокой долей недостоверности</a:t>
            </a:r>
            <a:endParaRPr lang="ru-RU" sz="32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861048"/>
            <a:ext cx="9144000" cy="289310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indent="-514350"/>
            <a:r>
              <a:rPr lang="ru-RU" sz="3200" dirty="0">
                <a:solidFill>
                  <a:schemeClr val="bg1"/>
                </a:solidFill>
              </a:rPr>
              <a:t>     </a:t>
            </a:r>
            <a:r>
              <a:rPr lang="ru-RU" sz="3000" dirty="0">
                <a:solidFill>
                  <a:schemeClr val="bg1"/>
                </a:solidFill>
              </a:rPr>
              <a:t>Следует анализировать периоды деятельности конкретного должника и выявлять/устанавливать те периоды, когда деятельность была эффективной и таким образом определять наилучшие значения коэффициентов, оптимальные соотношения показателей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923928" y="2924944"/>
            <a:ext cx="1152128" cy="79208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Проблемы и предложения по их решению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44000" cy="3046988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indent="-514350"/>
            <a:r>
              <a:rPr lang="ru-RU" sz="3200" dirty="0">
                <a:solidFill>
                  <a:schemeClr val="bg1"/>
                </a:solidFill>
              </a:rPr>
              <a:t> 4. Для установления периода наступления неплатежеспособности и возможности восстановить платежеспособность используется бухгалтерская форма отчета об изменениях капитала и отчета о движении денежных средств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4795897"/>
            <a:ext cx="9144000" cy="206210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lvl="0" indent="-514350"/>
            <a:r>
              <a:rPr lang="ru-RU" sz="3200" dirty="0">
                <a:solidFill>
                  <a:schemeClr val="bg1"/>
                </a:solidFill>
              </a:rPr>
              <a:t>     Для получения достоверного результата необходимо строить</a:t>
            </a:r>
            <a:r>
              <a:rPr lang="ru-RU" sz="3200" dirty="0"/>
              <a:t> </a:t>
            </a:r>
            <a:r>
              <a:rPr lang="ru-RU" sz="3200" dirty="0">
                <a:solidFill>
                  <a:schemeClr val="bg1"/>
                </a:solidFill>
              </a:rPr>
              <a:t>реальные денежные потоки от операционной и иной деятельности должника.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995936" y="3861048"/>
            <a:ext cx="1152128" cy="79208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Проблемы и предложения по их решению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44000" cy="206210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indent="-514350"/>
            <a:r>
              <a:rPr lang="ru-RU" sz="3200" dirty="0">
                <a:solidFill>
                  <a:schemeClr val="bg1"/>
                </a:solidFill>
              </a:rPr>
              <a:t> 5. в рамках анализа внешних условий функционирования должника отсутствует анализ состояния основных поставщиков, потребителей.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4303455"/>
            <a:ext cx="9144000" cy="255454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lvl="0" indent="-514350"/>
            <a:r>
              <a:rPr lang="ru-RU" sz="3200" dirty="0">
                <a:solidFill>
                  <a:schemeClr val="bg1"/>
                </a:solidFill>
              </a:rPr>
              <a:t>     Необходимо принимать во внимание, что реальная оценка финансового состояния основных поставщиков и потребителей оказывает самое существенное влияние на деятельность должника. 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923928" y="3140968"/>
            <a:ext cx="1152128" cy="79208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Предложения по изменению законодательства, регулирующего проведение </a:t>
            </a:r>
          </a:p>
          <a:p>
            <a:pPr algn="ctr"/>
            <a:r>
              <a:rPr lang="ru-RU" sz="32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финансового анализа должника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516048"/>
            <a:ext cx="9144000" cy="954107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indent="-514350"/>
            <a:r>
              <a:rPr lang="ru-RU" sz="2800" dirty="0">
                <a:solidFill>
                  <a:schemeClr val="bg1"/>
                </a:solidFill>
              </a:rPr>
              <a:t> 1. Провести идентификационное исследование деятельности должника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380144"/>
            <a:ext cx="9144000" cy="138499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indent="-514350"/>
            <a:r>
              <a:rPr lang="ru-RU" sz="2800" dirty="0">
                <a:solidFill>
                  <a:schemeClr val="bg1"/>
                </a:solidFill>
              </a:rPr>
              <a:t> 2. Оценить рыночную стоимость активов и обязательств должника, провести корректировку статей бухгалтерского баланса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676288"/>
            <a:ext cx="9144000" cy="553998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indent="-514350"/>
            <a:r>
              <a:rPr lang="ru-RU" sz="3000" dirty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3. Провести анализ финансового состояния с учетом 1,2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4180344"/>
            <a:ext cx="9144000" cy="2677656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lvl="1" indent="-514350"/>
            <a:r>
              <a:rPr lang="ru-RU" sz="2800" dirty="0">
                <a:solidFill>
                  <a:schemeClr val="bg1"/>
                </a:solidFill>
              </a:rPr>
              <a:t> 4. Построить прогнозные денежные потоки, основанные на реальных данных по операционной деятельности должника, для определения периода восстановления платежеспособности и определения графика погашения задолженности.</a:t>
            </a:r>
          </a:p>
          <a:p>
            <a:pPr marL="693738" lvl="1" indent="-514350"/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Предложения по изменению законодательства для предварительного выявления признаков и пресечения преступления по ст.196 УК РФ</a:t>
            </a:r>
          </a:p>
          <a:p>
            <a:pPr algn="ctr"/>
            <a:endParaRPr lang="ru-RU" sz="3200" b="1" kern="0" dirty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772816"/>
            <a:ext cx="9144000" cy="2246769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lvl="1" indent="-514350"/>
            <a:r>
              <a:rPr lang="ru-RU" sz="2800" dirty="0">
                <a:solidFill>
                  <a:schemeClr val="bg1"/>
                </a:solidFill>
              </a:rPr>
              <a:t> 1. Разработать и утвердить набор показателей, рассчитанных на основе бухгалтерской (финансовой) отчетности юридического лица, который позволит обеспечивать мониторинг за изменением его уровня платежеспособности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4005064"/>
            <a:ext cx="9144000" cy="310854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lvl="1" indent="-514350"/>
            <a:r>
              <a:rPr lang="ru-RU" sz="2800" dirty="0">
                <a:solidFill>
                  <a:schemeClr val="bg1"/>
                </a:solidFill>
              </a:rPr>
              <a:t> 2.  В приказ Минфина России от 02.07.2010 N 66н (ред. от 19.04.2019) "О формах бухгалтерской отчетности организаций" внести изменение в виде дополнительного пункта к ст. 2 об утверждении формы отчета о контроле за платежеспособностью юридического лица</a:t>
            </a:r>
          </a:p>
          <a:p>
            <a:pPr marL="693738" lvl="1" indent="-514350"/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181588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lvl="1" indent="-514350"/>
            <a:r>
              <a:rPr lang="ru-RU" sz="2800" dirty="0">
                <a:solidFill>
                  <a:schemeClr val="bg1"/>
                </a:solidFill>
              </a:rPr>
              <a:t> 3.  В постановление Правительства РФ от 30.09.2004 </a:t>
            </a:r>
          </a:p>
          <a:p>
            <a:pPr marL="693738" lvl="1" indent="-514350"/>
            <a:r>
              <a:rPr lang="ru-RU" sz="2800" dirty="0">
                <a:solidFill>
                  <a:schemeClr val="bg1"/>
                </a:solidFill>
              </a:rPr>
              <a:t>       N 506 "Об утверждении Положения </a:t>
            </a:r>
          </a:p>
          <a:p>
            <a:pPr marL="693738" lvl="1" indent="-514350"/>
            <a:r>
              <a:rPr lang="ru-RU" sz="2800" dirty="0">
                <a:solidFill>
                  <a:schemeClr val="bg1"/>
                </a:solidFill>
              </a:rPr>
              <a:t>       о Федеральной налоговой службе" внести изменение в виде дополнительных подпунктов: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772816"/>
            <a:ext cx="9144000" cy="2677656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lvl="1" indent="-514350"/>
            <a:r>
              <a:rPr lang="ru-RU" sz="2700" dirty="0">
                <a:solidFill>
                  <a:schemeClr val="bg1"/>
                </a:solidFill>
              </a:rPr>
              <a:t>      </a:t>
            </a:r>
            <a:r>
              <a:rPr lang="ru-RU" sz="2800" dirty="0">
                <a:solidFill>
                  <a:schemeClr val="bg1"/>
                </a:solidFill>
              </a:rPr>
              <a:t>- к ст. 5, п. 5.1. о том, что в рамках своих полномочий Федеральная налоговая служба,</a:t>
            </a:r>
          </a:p>
          <a:p>
            <a:pPr marL="693738" lvl="1" indent="-514350"/>
            <a:r>
              <a:rPr lang="ru-RU" sz="2800" dirty="0">
                <a:solidFill>
                  <a:schemeClr val="bg1"/>
                </a:solidFill>
              </a:rPr>
              <a:t>       «осуществляет контроль и надзор за правильностью исчисления, полнотой и своевременностью исполнения обязательных платежей юридического лица»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365104"/>
            <a:ext cx="9144000" cy="2677656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717550" lvl="0" indent="-717550"/>
            <a:r>
              <a:rPr lang="ru-RU" sz="2700" dirty="0">
                <a:solidFill>
                  <a:schemeClr val="bg1"/>
                </a:solidFill>
              </a:rPr>
              <a:t>      -  </a:t>
            </a:r>
            <a:r>
              <a:rPr lang="ru-RU" sz="2800" dirty="0">
                <a:solidFill>
                  <a:schemeClr val="bg1"/>
                </a:solidFill>
              </a:rPr>
              <a:t>к ст. 5, п. 5.9. о том, что в рамках своих полномочий Федеральная налоговая служба, устанавливает (утверждает) форму отчета о контроле за платежеспособностью юридического лица (для реализации первого предлагаемого изменения).</a:t>
            </a:r>
          </a:p>
          <a:p>
            <a:pPr marL="717550" lvl="0" indent="-717550"/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Публикация в сборник конференции ФГБОУ ВО «РЭУ им. Г.В. Плеханова», Союза судебных экспертов «Экспертный совет»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009992"/>
            <a:ext cx="9144000" cy="161582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179388"/>
            <a:r>
              <a:rPr lang="ru-RU" sz="2700" b="1" dirty="0">
                <a:solidFill>
                  <a:srgbClr val="002060"/>
                </a:solidFill>
              </a:rPr>
              <a:t>РИНЦ (Российский индекс научного цитирования)</a:t>
            </a:r>
          </a:p>
          <a:p>
            <a:pPr marL="179388"/>
            <a:r>
              <a:rPr lang="ru-RU" dirty="0"/>
              <a:t>Национальная библиографическая база данных научного цитирования, аккумулирующая более 12 миллионов публикаций российских авторов, а также информацию о цитировании этих публикаций из более 6000 российских журналов. Она предназначена, в том числе, для оценки результативности и эффективности деятельности авторов.</a:t>
            </a:r>
            <a:endParaRPr lang="ru-RU" sz="27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2924944"/>
            <a:ext cx="9144000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Требования к статье: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Объем статьи - не более 4 страниц.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Формат страницы в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Word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- А4, книжная ориентация.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Шрифт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Times New Roman, 12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пунктов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Межстрочный интервал - одинарный,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Поля - по 20 мм со всех сторон,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Отступы красной строки - 1 см,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Список литературы должен содержать не менее 3 источников, дата публикаций желательно не позднее 2017 года.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Срок сдачи статьи – до 20 мая 2022 года</a:t>
            </a:r>
          </a:p>
        </p:txBody>
      </p:sp>
    </p:spTree>
    <p:extLst>
      <p:ext uri="{BB962C8B-B14F-4D97-AF65-F5344CB8AC3E}">
        <p14:creationId xmlns:p14="http://schemas.microsoft.com/office/powerpoint/2010/main" val="319068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3501008"/>
            <a:ext cx="2592288" cy="273630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54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Криминальные </a:t>
            </a:r>
          </a:p>
          <a:p>
            <a:pPr algn="ctr"/>
            <a:r>
              <a:rPr lang="ru-RU" sz="54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банкротства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3501008"/>
            <a:ext cx="2592288" cy="273630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8184" y="3501008"/>
            <a:ext cx="2592288" cy="273630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1520" y="4005064"/>
            <a:ext cx="25202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Ст.195 УК РФ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Неправомерные действия при банкротстве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4077072"/>
            <a:ext cx="25922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Ст.196 УК РФ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Преднамеренное банкротство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4" y="4149080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Ст.197 УК РФ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Фиктивное банкротство</a:t>
            </a:r>
          </a:p>
          <a:p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187624" y="2420888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139952" y="2420888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164288" y="2420888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Ст.196 УК РФ. </a:t>
            </a:r>
          </a:p>
          <a:p>
            <a:pPr algn="ctr"/>
            <a:r>
              <a:rPr lang="ru-RU" sz="44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Преднамеренное банкротство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872" y="1988840"/>
            <a:ext cx="9144000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9388"/>
            <a:r>
              <a:rPr lang="ru-RU" sz="2800" b="1" dirty="0"/>
              <a:t>Совершение действий (бездействия), </a:t>
            </a:r>
            <a:r>
              <a:rPr lang="ru-RU" sz="2800" b="1" dirty="0">
                <a:solidFill>
                  <a:srgbClr val="C00000"/>
                </a:solidFill>
              </a:rPr>
              <a:t>заведомо</a:t>
            </a:r>
            <a:r>
              <a:rPr lang="ru-RU" sz="2800" b="1" dirty="0"/>
              <a:t> влекущих неспособность юридического лица или гражданина, в том числе индивидуального предпринимателя, </a:t>
            </a:r>
            <a:r>
              <a:rPr lang="ru-RU" sz="2800" b="1" dirty="0">
                <a:solidFill>
                  <a:srgbClr val="C00000"/>
                </a:solidFill>
              </a:rPr>
              <a:t>в полном объеме </a:t>
            </a:r>
            <a:r>
              <a:rPr lang="ru-RU" sz="2800" b="1" dirty="0"/>
              <a:t>удовлетворить требования кредиторов по денежным обязательствам и (или) исполнить обязанность по уплате обязательных платежей, если эти действия (бездействие) причинили </a:t>
            </a:r>
            <a:r>
              <a:rPr lang="ru-RU" sz="2800" b="1" dirty="0">
                <a:solidFill>
                  <a:srgbClr val="C00000"/>
                </a:solidFill>
              </a:rPr>
              <a:t>крупный ущерб </a:t>
            </a:r>
          </a:p>
        </p:txBody>
      </p:sp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Ст.196 УК РФ. </a:t>
            </a:r>
          </a:p>
          <a:p>
            <a:pPr algn="ctr"/>
            <a:r>
              <a:rPr lang="ru-RU" sz="44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Преднамеренное банкротство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2057400"/>
          <a:ext cx="8640960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Признаки преднамеренного банкротства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692696"/>
            <a:ext cx="9144000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9388"/>
            <a:r>
              <a:rPr lang="ru-RU" sz="2700" b="1" dirty="0">
                <a:solidFill>
                  <a:srgbClr val="002060"/>
                </a:solidFill>
              </a:rPr>
              <a:t>1. Приобретение активов, не относящихся к основной деятельности юридического лица;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4293096"/>
            <a:ext cx="9144000" cy="13849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179388"/>
            <a:r>
              <a:rPr lang="ru-RU" sz="2700" b="1" dirty="0">
                <a:solidFill>
                  <a:srgbClr val="002060"/>
                </a:solidFill>
              </a:rPr>
              <a:t>4. Предоставление кредитов </a:t>
            </a:r>
            <a:r>
              <a:rPr lang="ru-RU" sz="2700" b="1" dirty="0" err="1">
                <a:solidFill>
                  <a:srgbClr val="002060"/>
                </a:solidFill>
              </a:rPr>
              <a:t>аффилированным</a:t>
            </a:r>
            <a:r>
              <a:rPr lang="ru-RU" sz="2700" b="1" dirty="0">
                <a:solidFill>
                  <a:srgbClr val="002060"/>
                </a:solidFill>
              </a:rPr>
              <a:t> лицам по нулевой или более низкой процентной ставкой по сравнению со среднерыночными;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628800"/>
            <a:ext cx="91440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179388"/>
            <a:r>
              <a:rPr lang="ru-RU" sz="2700" b="1" dirty="0">
                <a:solidFill>
                  <a:srgbClr val="002060"/>
                </a:solidFill>
              </a:rPr>
              <a:t>2. Продажа ликвидного имущества по заниженным ценам </a:t>
            </a:r>
            <a:r>
              <a:rPr lang="ru-RU" sz="2700" b="1" dirty="0" err="1">
                <a:solidFill>
                  <a:srgbClr val="002060"/>
                </a:solidFill>
              </a:rPr>
              <a:t>аффилированным</a:t>
            </a:r>
            <a:r>
              <a:rPr lang="ru-RU" sz="2700" b="1" dirty="0">
                <a:solidFill>
                  <a:srgbClr val="002060"/>
                </a:solidFill>
              </a:rPr>
              <a:t> лицам;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564904"/>
            <a:ext cx="914400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9388" lvl="0" indent="-179388"/>
            <a:r>
              <a:rPr lang="ru-RU" sz="2700" dirty="0"/>
              <a:t>  </a:t>
            </a:r>
            <a:r>
              <a:rPr lang="ru-RU" sz="2700" b="1" dirty="0">
                <a:solidFill>
                  <a:srgbClr val="002060"/>
                </a:solidFill>
              </a:rPr>
              <a:t>3. Заключение кредитных договоров с процентными ставками, значительно превышающих среднерыночные </a:t>
            </a:r>
          </a:p>
          <a:p>
            <a:pPr marL="179388" lvl="0" indent="-179388"/>
            <a:r>
              <a:rPr lang="ru-RU" sz="2700" b="1" dirty="0">
                <a:solidFill>
                  <a:srgbClr val="002060"/>
                </a:solidFill>
              </a:rPr>
              <a:t>  с учетом масштаба заемщика. </a:t>
            </a:r>
          </a:p>
          <a:p>
            <a:pPr marL="179388" lvl="0" indent="-179388"/>
            <a:r>
              <a:rPr lang="ru-RU" sz="2700" b="1" dirty="0">
                <a:solidFill>
                  <a:srgbClr val="002060"/>
                </a:solidFill>
              </a:rPr>
              <a:t>  Например, использование </a:t>
            </a:r>
            <a:r>
              <a:rPr lang="ru-RU" sz="2700" b="1" dirty="0" err="1">
                <a:solidFill>
                  <a:srgbClr val="002060"/>
                </a:solidFill>
              </a:rPr>
              <a:t>микрокредитов</a:t>
            </a:r>
            <a:r>
              <a:rPr lang="ru-RU" sz="2700" b="1" dirty="0">
                <a:solidFill>
                  <a:srgbClr val="002060"/>
                </a:solidFill>
              </a:rPr>
              <a:t>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5519172"/>
            <a:ext cx="9144000" cy="13388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79388" lvl="0"/>
            <a:r>
              <a:rPr lang="ru-RU" sz="2700" b="1" dirty="0">
                <a:solidFill>
                  <a:srgbClr val="002060"/>
                </a:solidFill>
              </a:rPr>
              <a:t>5. Оплата услуг, результаты которых являются ненужными для основной деятельности юридического лица;</a:t>
            </a:r>
          </a:p>
        </p:txBody>
      </p:sp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-99392"/>
            <a:ext cx="9144000" cy="12926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9388"/>
            <a:r>
              <a:rPr lang="ru-RU" sz="2600" b="1" dirty="0">
                <a:solidFill>
                  <a:srgbClr val="002060"/>
                </a:solidFill>
              </a:rPr>
              <a:t>6. Осуществление взаиморасчетов с контрагентами (поставщиками, покупателями) через счета посреднических компаний (сторонние или дочерние);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780928"/>
            <a:ext cx="9144000" cy="12926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179388"/>
            <a:r>
              <a:rPr lang="ru-RU" sz="2600" b="1" dirty="0">
                <a:solidFill>
                  <a:srgbClr val="002060"/>
                </a:solidFill>
              </a:rPr>
              <a:t>9. Приобретение долей участия, пакетов акций в уставном капитале компаний, которые заведомо характеризуются неэффективной работой;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124744"/>
            <a:ext cx="9144000" cy="89255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179388"/>
            <a:r>
              <a:rPr lang="ru-RU" sz="2600" b="1" dirty="0">
                <a:solidFill>
                  <a:srgbClr val="002060"/>
                </a:solidFill>
              </a:rPr>
              <a:t>7. Приобретение сырья, полуфабрикатов, продукции по ценам, выше среднерыночных;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077072"/>
            <a:ext cx="9144000" cy="13388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79388"/>
            <a:r>
              <a:rPr lang="ru-RU" sz="2600" b="1" dirty="0">
                <a:solidFill>
                  <a:srgbClr val="002060"/>
                </a:solidFill>
              </a:rPr>
              <a:t>10. Не осуществлять действия по взысканию дебиторской задолженности, заведомо создавая проблемы с ликвидностью оборотных активов;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916832"/>
            <a:ext cx="9144000" cy="9079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79388"/>
            <a:r>
              <a:rPr lang="ru-RU" sz="2600" b="1" dirty="0">
                <a:solidFill>
                  <a:srgbClr val="002060"/>
                </a:solidFill>
              </a:rPr>
              <a:t>8. Приобретение векселей у компаний, которые заведомо являются неплатежеспособными;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445224"/>
            <a:ext cx="9144000" cy="169277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179388" lvl="0"/>
            <a:r>
              <a:rPr lang="ru-RU" sz="2600" b="1" dirty="0">
                <a:solidFill>
                  <a:srgbClr val="002060"/>
                </a:solidFill>
              </a:rPr>
              <a:t>11. Перевод основного производственного имущества на другую компанию и последующее заключение договора аренды по ставкам значительно выше среднерыночных.</a:t>
            </a:r>
          </a:p>
          <a:p>
            <a:pPr marL="179388"/>
            <a:endParaRPr lang="ru-RU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Ст.196 УК РФ. </a:t>
            </a:r>
          </a:p>
          <a:p>
            <a:pPr algn="ctr"/>
            <a:r>
              <a:rPr lang="ru-RU" sz="44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Нормативные документы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700808"/>
            <a:ext cx="9144000" cy="206210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268288"/>
            <a:r>
              <a:rPr lang="ru-RU" sz="3200" dirty="0">
                <a:solidFill>
                  <a:schemeClr val="bg1"/>
                </a:solidFill>
              </a:rPr>
              <a:t>Постановление Правительства РФ от 25.06.2003 </a:t>
            </a:r>
          </a:p>
          <a:p>
            <a:pPr marL="268288"/>
            <a:r>
              <a:rPr lang="ru-RU" sz="3200" dirty="0">
                <a:solidFill>
                  <a:schemeClr val="bg1"/>
                </a:solidFill>
              </a:rPr>
              <a:t>N 367 «Об утверждении Правил проведения арбитражным управляющим финансового анализа»</a:t>
            </a:r>
            <a:endParaRPr lang="ru-RU" sz="32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077072"/>
            <a:ext cx="9144000" cy="255454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268288"/>
            <a:r>
              <a:rPr lang="ru-RU" sz="3200" dirty="0">
                <a:solidFill>
                  <a:schemeClr val="bg1"/>
                </a:solidFill>
              </a:rPr>
              <a:t>Постановление Правительства РФ от 27.12.2004 </a:t>
            </a:r>
          </a:p>
          <a:p>
            <a:pPr marL="268288"/>
            <a:r>
              <a:rPr lang="ru-RU" sz="3200" dirty="0">
                <a:solidFill>
                  <a:schemeClr val="bg1"/>
                </a:solidFill>
              </a:rPr>
              <a:t>N 855 "Об утверждении Временных правил проверки арбитражным управляющим наличия признаков фиктивного и преднамеренного банкротства"</a:t>
            </a:r>
            <a:endParaRPr lang="ru-RU" sz="32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3212976"/>
            <a:ext cx="518457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51720" y="5589240"/>
            <a:ext cx="518457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Ст.196 УК РФ. Нормативные документы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836712"/>
            <a:ext cx="9144000" cy="590931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268288"/>
            <a:r>
              <a:rPr lang="ru-RU" sz="2700" dirty="0">
                <a:solidFill>
                  <a:schemeClr val="bg1"/>
                </a:solidFill>
              </a:rPr>
              <a:t>Приказ Минэкономразвития РФ от 05.02.2009 N 35 </a:t>
            </a:r>
          </a:p>
          <a:p>
            <a:pPr marL="268288"/>
            <a:r>
              <a:rPr lang="ru-RU" sz="2700" dirty="0">
                <a:solidFill>
                  <a:schemeClr val="bg1"/>
                </a:solidFill>
              </a:rPr>
              <a:t>«Об утверждении Методических рекомендаций по проведению финансово-экономической экспертизы, назначенной в ходе предварительного следствия, судебного разбирательства уголовных дел, возбужденных по признакам преступления, предусмотренного статьей 196 Уголовного кодекса Российской Федерации, и Методических рекомендаций для специалистов, привлекаемых к участию в процессуальных действиях в порядке, установленном Уголовно-процессуальным кодексом Российской Федерации, при проверке следователем сообщения о преступлении, предусмотренном статьей 196 Уголовного кодекса Российской Федерации»</a:t>
            </a:r>
            <a:endParaRPr lang="ru-RU" sz="27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61F9E7C-A18F-43DD-9BA5-13E1C2F5D5C7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Проблемы и предложения по их решению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92696"/>
            <a:ext cx="9144000" cy="3046988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indent="-514350">
              <a:buAutoNum type="arabicPeriod"/>
            </a:pPr>
            <a:r>
              <a:rPr lang="ru-RU" sz="3200" dirty="0">
                <a:solidFill>
                  <a:schemeClr val="bg1"/>
                </a:solidFill>
              </a:rPr>
              <a:t>Бухгалтерская (финансовая) отчетность не отражает достоверное представление о финансовом состоянии юридических лиц. Балансовые стоимости активов и пассивов не отражают их рыночную стоимость </a:t>
            </a:r>
          </a:p>
          <a:p>
            <a:pPr marL="693738" indent="-514350"/>
            <a:r>
              <a:rPr lang="ru-RU" sz="3200" dirty="0">
                <a:solidFill>
                  <a:schemeClr val="bg1"/>
                </a:solidFill>
              </a:rPr>
              <a:t>      на отчетную дату</a:t>
            </a:r>
            <a:endParaRPr lang="ru-RU" sz="32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303455"/>
            <a:ext cx="9144000" cy="255454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693738" indent="-514350"/>
            <a:r>
              <a:rPr lang="ru-RU" sz="3200" dirty="0">
                <a:solidFill>
                  <a:schemeClr val="bg1"/>
                </a:solidFill>
              </a:rPr>
              <a:t>     Перед проведением финансового анализа должника необходимо провести корректировку балансовых стоимостей активов и пассивов и определить их рыночную стоимость. 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3995936" y="3429000"/>
            <a:ext cx="1152128" cy="79208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991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2834</TotalTime>
  <Words>1077</Words>
  <Application>Microsoft Office PowerPoint</Application>
  <PresentationFormat>Экран (4:3)</PresentationFormat>
  <Paragraphs>110</Paragraphs>
  <Slides>17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Текущая ситуация и перспективы оценочной деятельности</dc:title>
  <dc:creator>Михаил</dc:creator>
  <cp:lastModifiedBy>Kira</cp:lastModifiedBy>
  <cp:revision>219</cp:revision>
  <dcterms:created xsi:type="dcterms:W3CDTF">2020-06-06T18:35:30Z</dcterms:created>
  <dcterms:modified xsi:type="dcterms:W3CDTF">2022-03-19T11:50:02Z</dcterms:modified>
</cp:coreProperties>
</file>